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256" r:id="rId2"/>
    <p:sldId id="368" r:id="rId3"/>
    <p:sldId id="413" r:id="rId4"/>
    <p:sldId id="409" r:id="rId5"/>
    <p:sldId id="411" r:id="rId6"/>
    <p:sldId id="410" r:id="rId7"/>
    <p:sldId id="416" r:id="rId8"/>
    <p:sldId id="412" r:id="rId9"/>
    <p:sldId id="414" r:id="rId10"/>
    <p:sldId id="415" r:id="rId11"/>
    <p:sldId id="258" r:id="rId12"/>
    <p:sldId id="266" r:id="rId13"/>
    <p:sldId id="269" r:id="rId14"/>
    <p:sldId id="418" r:id="rId15"/>
    <p:sldId id="268" r:id="rId16"/>
    <p:sldId id="419" r:id="rId17"/>
    <p:sldId id="369" r:id="rId18"/>
    <p:sldId id="276" r:id="rId19"/>
    <p:sldId id="277" r:id="rId20"/>
    <p:sldId id="420" r:id="rId21"/>
    <p:sldId id="278" r:id="rId22"/>
    <p:sldId id="356" r:id="rId23"/>
    <p:sldId id="371" r:id="rId24"/>
    <p:sldId id="288" r:id="rId25"/>
    <p:sldId id="289" r:id="rId26"/>
    <p:sldId id="291" r:id="rId27"/>
    <p:sldId id="294" r:id="rId28"/>
    <p:sldId id="374" r:id="rId29"/>
    <p:sldId id="326" r:id="rId30"/>
    <p:sldId id="328" r:id="rId31"/>
    <p:sldId id="340" r:id="rId32"/>
    <p:sldId id="327" r:id="rId33"/>
    <p:sldId id="417" r:id="rId34"/>
    <p:sldId id="330" r:id="rId35"/>
    <p:sldId id="421" r:id="rId36"/>
    <p:sldId id="345" r:id="rId37"/>
    <p:sldId id="348" r:id="rId38"/>
    <p:sldId id="344" r:id="rId39"/>
    <p:sldId id="346" r:id="rId40"/>
    <p:sldId id="376" r:id="rId41"/>
    <p:sldId id="296" r:id="rId42"/>
    <p:sldId id="298" r:id="rId43"/>
    <p:sldId id="322" r:id="rId44"/>
    <p:sldId id="323" r:id="rId45"/>
    <p:sldId id="324" r:id="rId46"/>
    <p:sldId id="378" r:id="rId47"/>
    <p:sldId id="307" r:id="rId48"/>
    <p:sldId id="391" r:id="rId49"/>
    <p:sldId id="308" r:id="rId50"/>
    <p:sldId id="395" r:id="rId51"/>
    <p:sldId id="321" r:id="rId52"/>
    <p:sldId id="399" r:id="rId53"/>
    <p:sldId id="318" r:id="rId54"/>
    <p:sldId id="320" r:id="rId55"/>
    <p:sldId id="403" r:id="rId56"/>
    <p:sldId id="404" r:id="rId57"/>
    <p:sldId id="422" r:id="rId58"/>
    <p:sldId id="423" r:id="rId59"/>
    <p:sldId id="400" r:id="rId60"/>
    <p:sldId id="333" r:id="rId61"/>
    <p:sldId id="405" r:id="rId62"/>
    <p:sldId id="338" r:id="rId63"/>
    <p:sldId id="402" r:id="rId64"/>
    <p:sldId id="315" r:id="rId65"/>
    <p:sldId id="317"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659" autoAdjust="0"/>
    <p:restoredTop sz="94650" autoAdjust="0"/>
  </p:normalViewPr>
  <p:slideViewPr>
    <p:cSldViewPr snapToGrid="0" snapToObjects="1">
      <p:cViewPr varScale="1">
        <p:scale>
          <a:sx n="109" d="100"/>
          <a:sy n="109" d="100"/>
        </p:scale>
        <p:origin x="-440" y="-104"/>
      </p:cViewPr>
      <p:guideLst>
        <p:guide orient="horz" pos="2160"/>
        <p:guide pos="2880"/>
      </p:guideLst>
    </p:cSldViewPr>
  </p:slideViewPr>
  <p:outlineViewPr>
    <p:cViewPr>
      <p:scale>
        <a:sx n="33" d="100"/>
        <a:sy n="33" d="100"/>
      </p:scale>
      <p:origin x="0" y="648"/>
    </p:cViewPr>
  </p:outlineViewPr>
  <p:notesTextViewPr>
    <p:cViewPr>
      <p:scale>
        <a:sx n="100" d="100"/>
        <a:sy n="100" d="100"/>
      </p:scale>
      <p:origin x="0" y="0"/>
    </p:cViewPr>
  </p:notesTextViewPr>
  <p:sorterViewPr>
    <p:cViewPr>
      <p:scale>
        <a:sx n="100" d="100"/>
        <a:sy n="100" d="100"/>
      </p:scale>
      <p:origin x="0" y="130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DEB60E-6DA0-0145-9FD8-86840430F01F}" type="datetimeFigureOut">
              <a:rPr lang="en-US" smtClean="0"/>
              <a:t>14-05-08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53B7A-5713-024B-B02F-0EF3715E4171}" type="slidenum">
              <a:rPr lang="en-US" smtClean="0"/>
              <a:t>‹#›</a:t>
            </a:fld>
            <a:endParaRPr lang="en-US"/>
          </a:p>
        </p:txBody>
      </p:sp>
    </p:spTree>
    <p:extLst>
      <p:ext uri="{BB962C8B-B14F-4D97-AF65-F5344CB8AC3E}">
        <p14:creationId xmlns:p14="http://schemas.microsoft.com/office/powerpoint/2010/main" val="788132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9A096-7BAF-D24A-B562-FF874B2BD045}" type="datetimeFigureOut">
              <a:rPr lang="en-US" smtClean="0"/>
              <a:t>14-05-08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4089A-5D91-5240-99F8-3A6D805EAAF0}" type="slidenum">
              <a:rPr lang="en-US" smtClean="0"/>
              <a:t>‹#›</a:t>
            </a:fld>
            <a:endParaRPr lang="en-US"/>
          </a:p>
        </p:txBody>
      </p:sp>
    </p:spTree>
    <p:extLst>
      <p:ext uri="{BB962C8B-B14F-4D97-AF65-F5344CB8AC3E}">
        <p14:creationId xmlns:p14="http://schemas.microsoft.com/office/powerpoint/2010/main" val="1545259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3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mtClean="0">
                <a:cs typeface="+mn-cs"/>
              </a:rPr>
              <a:t>Need to get objectives of each participant.</a:t>
            </a:r>
          </a:p>
        </p:txBody>
      </p:sp>
      <p:sp>
        <p:nvSpPr>
          <p:cNvPr id="145411" name="Rectangle 3"/>
          <p:cNvSpPr>
            <a:spLocks noGrp="1" noRot="1" noChangeAspect="1" noChangeArrowheads="1"/>
          </p:cNvSpPr>
          <p:nvPr>
            <p:ph type="sldImg"/>
          </p:nvPr>
        </p:nvSpPr>
        <p:spPr>
          <a:xfrm>
            <a:off x="1152525" y="692150"/>
            <a:ext cx="4556125" cy="3416300"/>
          </a:xfrm>
          <a:ln cap="fla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040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040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body" idx="1"/>
          </p:nvPr>
        </p:nvSpPr>
        <p:spPr>
          <a:ln/>
        </p:spPr>
        <p:txBody>
          <a:bodyPr/>
          <a:lstStyle/>
          <a:p>
            <a:pPr>
              <a:spcBef>
                <a:spcPct val="20000"/>
              </a:spcBef>
              <a:defRPr/>
            </a:pPr>
            <a:r>
              <a:rPr lang="en-US" dirty="0" smtClean="0">
                <a:solidFill>
                  <a:schemeClr val="hlink"/>
                </a:solidFill>
                <a:cs typeface="+mn-cs"/>
              </a:rPr>
              <a:t>At the university, the corporate sponsors and within the greater business community ...</a:t>
            </a:r>
          </a:p>
          <a:p>
            <a:pPr>
              <a:spcBef>
                <a:spcPct val="20000"/>
              </a:spcBef>
              <a:buClr>
                <a:schemeClr val="tx2"/>
              </a:buClr>
              <a:buSzPct val="75000"/>
              <a:buFont typeface="Monotype Sorts" charset="0"/>
              <a:buChar char="n"/>
              <a:defRPr/>
            </a:pPr>
            <a:r>
              <a:rPr lang="en-US" sz="1400" dirty="0" smtClean="0">
                <a:cs typeface="+mn-cs"/>
              </a:rPr>
              <a:t>Research</a:t>
            </a:r>
          </a:p>
          <a:p>
            <a:pPr lvl="1">
              <a:spcBef>
                <a:spcPct val="20000"/>
              </a:spcBef>
              <a:buClr>
                <a:schemeClr val="tx2"/>
              </a:buClr>
              <a:buFontTx/>
              <a:buChar char="-"/>
              <a:defRPr/>
            </a:pPr>
            <a:r>
              <a:rPr lang="en-US" dirty="0" smtClean="0"/>
              <a:t>Investigate and advance state-of-the art KDD technologies and processes and their application to marketing information</a:t>
            </a:r>
          </a:p>
          <a:p>
            <a:pPr>
              <a:spcBef>
                <a:spcPct val="20000"/>
              </a:spcBef>
              <a:buClr>
                <a:schemeClr val="tx2"/>
              </a:buClr>
              <a:buSzPct val="75000"/>
              <a:buFont typeface="Monotype Sorts" charset="0"/>
              <a:buChar char="n"/>
              <a:defRPr/>
            </a:pPr>
            <a:r>
              <a:rPr lang="en-US" sz="1400" dirty="0" smtClean="0">
                <a:cs typeface="+mn-cs"/>
              </a:rPr>
              <a:t>Application </a:t>
            </a:r>
          </a:p>
          <a:p>
            <a:pPr lvl="1">
              <a:spcBef>
                <a:spcPct val="20000"/>
              </a:spcBef>
              <a:buClr>
                <a:schemeClr val="tx2"/>
              </a:buClr>
              <a:buFontTx/>
              <a:buChar char="-"/>
              <a:defRPr/>
            </a:pPr>
            <a:r>
              <a:rPr lang="en-US" dirty="0" smtClean="0"/>
              <a:t>Identify problems and apply appropriate KDD technologies and processes </a:t>
            </a:r>
          </a:p>
          <a:p>
            <a:pPr lvl="1">
              <a:spcBef>
                <a:spcPct val="20000"/>
              </a:spcBef>
              <a:buClr>
                <a:schemeClr val="tx2"/>
              </a:buClr>
              <a:buFontTx/>
              <a:buChar char="-"/>
              <a:defRPr/>
            </a:pPr>
            <a:r>
              <a:rPr lang="en-US" dirty="0" smtClean="0"/>
              <a:t>Facilitate project management though the transfer of success factors</a:t>
            </a:r>
          </a:p>
          <a:p>
            <a:pPr>
              <a:spcBef>
                <a:spcPct val="20000"/>
              </a:spcBef>
              <a:buClr>
                <a:schemeClr val="tx2"/>
              </a:buClr>
              <a:buSzPct val="75000"/>
              <a:buFont typeface="Monotype Sorts" charset="0"/>
              <a:buChar char="n"/>
              <a:defRPr/>
            </a:pPr>
            <a:r>
              <a:rPr lang="en-US" sz="1400" dirty="0" smtClean="0">
                <a:cs typeface="+mn-cs"/>
              </a:rPr>
              <a:t>Promotion and Resource</a:t>
            </a:r>
          </a:p>
          <a:p>
            <a:pPr lvl="1">
              <a:spcBef>
                <a:spcPct val="20000"/>
              </a:spcBef>
              <a:buClr>
                <a:schemeClr val="tx2"/>
              </a:buClr>
              <a:buFontTx/>
              <a:buChar char="-"/>
              <a:defRPr/>
            </a:pPr>
            <a:r>
              <a:rPr lang="en-US" dirty="0" smtClean="0"/>
              <a:t>Act as a catalyst and resource on KDD</a:t>
            </a:r>
          </a:p>
          <a:p>
            <a:pPr lvl="1">
              <a:spcBef>
                <a:spcPct val="20000"/>
              </a:spcBef>
              <a:buClr>
                <a:schemeClr val="tx2"/>
              </a:buClr>
              <a:buFontTx/>
              <a:buChar char="-"/>
              <a:defRPr/>
            </a:pPr>
            <a:r>
              <a:rPr lang="en-US" dirty="0" smtClean="0"/>
              <a:t>Publish research and case study results</a:t>
            </a:r>
          </a:p>
          <a:p>
            <a:pPr lvl="1">
              <a:spcBef>
                <a:spcPct val="20000"/>
              </a:spcBef>
              <a:buClr>
                <a:schemeClr val="tx2"/>
              </a:buClr>
              <a:buFontTx/>
              <a:buChar char="-"/>
              <a:defRPr/>
            </a:pPr>
            <a:r>
              <a:rPr lang="en-US" dirty="0" smtClean="0"/>
              <a:t>Establish Atlantic Canada as a leader</a:t>
            </a:r>
          </a:p>
          <a:p>
            <a:pPr>
              <a:spcBef>
                <a:spcPct val="20000"/>
              </a:spcBef>
              <a:buClr>
                <a:schemeClr val="tx2"/>
              </a:buClr>
              <a:buSzPct val="75000"/>
              <a:buFont typeface="Monotype Sorts" charset="0"/>
              <a:buChar char="n"/>
              <a:defRPr/>
            </a:pPr>
            <a:r>
              <a:rPr lang="en-US" sz="1400" dirty="0" smtClean="0">
                <a:cs typeface="+mn-cs"/>
              </a:rPr>
              <a:t>Education </a:t>
            </a:r>
          </a:p>
          <a:p>
            <a:pPr lvl="1">
              <a:spcBef>
                <a:spcPct val="20000"/>
              </a:spcBef>
              <a:buClr>
                <a:schemeClr val="tx2"/>
              </a:buClr>
              <a:buFontTx/>
              <a:buChar char="-"/>
              <a:defRPr/>
            </a:pPr>
            <a:r>
              <a:rPr lang="en-US" dirty="0" smtClean="0"/>
              <a:t>Develop and deliver KDD seminar material at the academic and industry level </a:t>
            </a:r>
          </a:p>
        </p:txBody>
      </p:sp>
      <p:sp>
        <p:nvSpPr>
          <p:cNvPr id="64515" name="Rectangle 1027"/>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pPr>
              <a:spcBef>
                <a:spcPct val="20000"/>
              </a:spcBef>
              <a:defRPr/>
            </a:pPr>
            <a:r>
              <a:rPr lang="en-US" smtClean="0">
                <a:cs typeface="+mn-cs"/>
              </a:rPr>
              <a:t>Organizations gather considerable amounts of data on a daily basis:</a:t>
            </a:r>
          </a:p>
          <a:p>
            <a:pPr lvl="1">
              <a:spcBef>
                <a:spcPct val="20000"/>
              </a:spcBef>
              <a:defRPr/>
            </a:pPr>
            <a:r>
              <a:rPr lang="en-US" smtClean="0"/>
              <a:t>Supermarket scanners	Credit card readers</a:t>
            </a:r>
          </a:p>
          <a:p>
            <a:pPr lvl="1">
              <a:spcBef>
                <a:spcPct val="20000"/>
              </a:spcBef>
              <a:defRPr/>
            </a:pPr>
            <a:r>
              <a:rPr lang="en-US" smtClean="0"/>
              <a:t>Automated bank tellers	The internet </a:t>
            </a:r>
          </a:p>
          <a:p>
            <a:pPr lvl="1">
              <a:spcBef>
                <a:spcPct val="20000"/>
              </a:spcBef>
              <a:defRPr/>
            </a:pPr>
            <a:endParaRPr lang="en-US" smtClean="0"/>
          </a:p>
          <a:p>
            <a:pPr>
              <a:spcBef>
                <a:spcPct val="20000"/>
              </a:spcBef>
              <a:defRPr/>
            </a:pPr>
            <a:r>
              <a:rPr lang="en-US" smtClean="0">
                <a:cs typeface="+mn-cs"/>
              </a:rPr>
              <a:t>The volume of data defies manual efforts of  analysis and summary (one estimate shows only 5 -7% of collected data are ever revisited)</a:t>
            </a:r>
          </a:p>
          <a:p>
            <a:pPr>
              <a:spcBef>
                <a:spcPct val="20000"/>
              </a:spcBef>
              <a:defRPr/>
            </a:pPr>
            <a:endParaRPr lang="en-US" smtClean="0">
              <a:cs typeface="+mn-cs"/>
            </a:endParaRPr>
          </a:p>
          <a:p>
            <a:pPr>
              <a:spcBef>
                <a:spcPct val="20000"/>
              </a:spcBef>
              <a:defRPr/>
            </a:pPr>
            <a:r>
              <a:rPr lang="en-US" smtClean="0">
                <a:cs typeface="+mn-cs"/>
              </a:rPr>
              <a:t>A major challenge is how to convert expanding data stores into useful knowledge</a:t>
            </a:r>
          </a:p>
        </p:txBody>
      </p:sp>
      <p:sp>
        <p:nvSpPr>
          <p:cNvPr id="1331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CA">
              <a:ea typeface="ＭＳ Ｐゴシック" charset="0"/>
              <a:cs typeface="ＭＳ Ｐゴシック"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C2E9C4-1F96-AF4D-BBDF-840C7B41CA67}" type="slidenum">
              <a:rPr lang="en-US" sz="1200"/>
              <a:pPr eaLnBrk="1" hangingPunct="1"/>
              <a:t>43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CA">
              <a:ea typeface="ＭＳ Ｐゴシック" charset="0"/>
              <a:cs typeface="ＭＳ Ｐゴシック"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1BC7CD-A635-4E46-B88F-9E6425419B20}" type="slidenum">
              <a:rPr lang="en-US" sz="1200"/>
              <a:pPr eaLnBrk="1" hangingPunct="1"/>
              <a:t>44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CA">
              <a:ea typeface="ＭＳ Ｐゴシック" charset="0"/>
              <a:cs typeface="ＭＳ Ｐゴシック"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DB47F-79E1-A243-B5CD-64BF4B0656FE}" type="slidenum">
              <a:rPr lang="en-US" sz="1200"/>
              <a:pPr eaLnBrk="1" hangingPunct="1"/>
              <a:t>45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spcBef>
                <a:spcPct val="20000"/>
              </a:spcBef>
              <a:defRPr/>
            </a:pPr>
            <a:r>
              <a:rPr lang="en-US" smtClean="0">
                <a:cs typeface="+mn-cs"/>
              </a:rPr>
              <a:t>Organizations gather considerable amounts of data on a daily basis:</a:t>
            </a:r>
          </a:p>
          <a:p>
            <a:pPr lvl="1">
              <a:spcBef>
                <a:spcPct val="20000"/>
              </a:spcBef>
              <a:defRPr/>
            </a:pPr>
            <a:r>
              <a:rPr lang="en-US" smtClean="0"/>
              <a:t>Supermarket scanners	Credit card readers</a:t>
            </a:r>
          </a:p>
          <a:p>
            <a:pPr lvl="1">
              <a:spcBef>
                <a:spcPct val="20000"/>
              </a:spcBef>
              <a:defRPr/>
            </a:pPr>
            <a:r>
              <a:rPr lang="en-US" smtClean="0"/>
              <a:t>Automated bank tellers	The internet </a:t>
            </a:r>
          </a:p>
          <a:p>
            <a:pPr lvl="1">
              <a:spcBef>
                <a:spcPct val="20000"/>
              </a:spcBef>
              <a:defRPr/>
            </a:pPr>
            <a:endParaRPr lang="en-US" smtClean="0"/>
          </a:p>
          <a:p>
            <a:pPr>
              <a:spcBef>
                <a:spcPct val="20000"/>
              </a:spcBef>
              <a:defRPr/>
            </a:pPr>
            <a:r>
              <a:rPr lang="en-US" smtClean="0">
                <a:cs typeface="+mn-cs"/>
              </a:rPr>
              <a:t>The volume of data defies manual efforts of  analysis and summary (one estimate shows only 5 -7% of collected data are ever revisited)</a:t>
            </a:r>
          </a:p>
          <a:p>
            <a:pPr>
              <a:spcBef>
                <a:spcPct val="20000"/>
              </a:spcBef>
              <a:defRPr/>
            </a:pPr>
            <a:endParaRPr lang="en-US" smtClean="0">
              <a:cs typeface="+mn-cs"/>
            </a:endParaRPr>
          </a:p>
          <a:p>
            <a:pPr>
              <a:spcBef>
                <a:spcPct val="20000"/>
              </a:spcBef>
              <a:defRPr/>
            </a:pPr>
            <a:r>
              <a:rPr lang="en-US" smtClean="0">
                <a:cs typeface="+mn-cs"/>
              </a:rPr>
              <a:t>A major challenge is how to convert expanding data stores into useful knowledge</a:t>
            </a:r>
          </a:p>
        </p:txBody>
      </p:sp>
      <p:sp>
        <p:nvSpPr>
          <p:cNvPr id="171011" name="Rectangle 3"/>
          <p:cNvSpPr>
            <a:spLocks noGrp="1" noRot="1" noChangeAspect="1" noChangeArrowheads="1" noTextEdit="1"/>
          </p:cNvSpPr>
          <p:nvPr>
            <p:ph type="sldImg"/>
          </p:nvPr>
        </p:nvSpPr>
        <p:spPr>
          <a:ln cap="fla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recent Bain &amp; Company study, examining more than 400 large organizations with Big Data aspirations, found that only 23% had a clear strategy for effectively using Big Data Analytics. Only 18% of respondents to the abovementioned </a:t>
            </a:r>
            <a:r>
              <a:rPr lang="en-US" sz="1200" dirty="0" err="1" smtClean="0"/>
              <a:t>CompTIA</a:t>
            </a:r>
            <a:r>
              <a:rPr lang="en-US" sz="1200" dirty="0" smtClean="0"/>
              <a:t> survey agreed that they were “exactly where they wanted to be in managing and using data”.</a:t>
            </a:r>
          </a:p>
          <a:p>
            <a:endParaRPr lang="en-US" dirty="0"/>
          </a:p>
        </p:txBody>
      </p:sp>
      <p:sp>
        <p:nvSpPr>
          <p:cNvPr id="4" name="Slide Number Placeholder 3"/>
          <p:cNvSpPr>
            <a:spLocks noGrp="1"/>
          </p:cNvSpPr>
          <p:nvPr>
            <p:ph type="sldNum" sz="quarter" idx="10"/>
          </p:nvPr>
        </p:nvSpPr>
        <p:spPr/>
        <p:txBody>
          <a:bodyPr/>
          <a:lstStyle/>
          <a:p>
            <a:fld id="{61C4089A-5D91-5240-99F8-3A6D805EAAF0}" type="slidenum">
              <a:rPr lang="en-US" smtClean="0"/>
              <a:t>54</a:t>
            </a:fld>
            <a:endParaRPr lang="en-US"/>
          </a:p>
        </p:txBody>
      </p:sp>
    </p:spTree>
    <p:extLst>
      <p:ext uri="{BB962C8B-B14F-4D97-AF65-F5344CB8AC3E}">
        <p14:creationId xmlns:p14="http://schemas.microsoft.com/office/powerpoint/2010/main" val="4190432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197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2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658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4289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AA8E2-16F2-224B-B2B7-4A9772C1C188}" type="datetime1">
              <a:rPr lang="en-CA" smtClean="0"/>
              <a:t>14-05-08</a:t>
            </a:fld>
            <a:endParaRPr lang="en-US"/>
          </a:p>
        </p:txBody>
      </p:sp>
      <p:sp>
        <p:nvSpPr>
          <p:cNvPr id="5" name="Footer Placeholder 4"/>
          <p:cNvSpPr>
            <a:spLocks noGrp="1"/>
          </p:cNvSpPr>
          <p:nvPr>
            <p:ph type="ftr" sz="quarter" idx="11"/>
          </p:nvPr>
        </p:nvSpPr>
        <p:spPr/>
        <p:txBody>
          <a:bodyPr/>
          <a:lstStyle/>
          <a:p>
            <a:r>
              <a:rPr lang="en-US" dirty="0" smtClean="0"/>
              <a:t>PDS-2014, Halifax</a:t>
            </a:r>
            <a:endParaRPr lang="en-US" dirty="0"/>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
        <p:nvSpPr>
          <p:cNvPr id="11" name="Line 6"/>
          <p:cNvSpPr>
            <a:spLocks noChangeShapeType="1"/>
          </p:cNvSpPr>
          <p:nvPr userDrawn="1"/>
        </p:nvSpPr>
        <p:spPr bwMode="auto">
          <a:xfrm>
            <a:off x="1246224" y="3971050"/>
            <a:ext cx="6629400" cy="0"/>
          </a:xfrm>
          <a:prstGeom prst="line">
            <a:avLst/>
          </a:prstGeom>
          <a:noFill/>
          <a:ln w="50800">
            <a:solidFill>
              <a:srgbClr val="800000"/>
            </a:solidFill>
            <a:round/>
            <a:headEnd/>
            <a:tailEnd/>
          </a:ln>
          <a:effectLst/>
        </p:spPr>
        <p:txBody>
          <a:bodyPr/>
          <a:lstStyle/>
          <a:p>
            <a:pPr algn="ctr">
              <a:defRPr/>
            </a:pPr>
            <a:endParaRPr lang="en-US"/>
          </a:p>
        </p:txBody>
      </p:sp>
      <p:pic>
        <p:nvPicPr>
          <p:cNvPr id="12" name="Picture 11"/>
          <p:cNvPicPr>
            <a:picLocks noChangeAspect="1"/>
          </p:cNvPicPr>
          <p:nvPr userDrawn="1"/>
        </p:nvPicPr>
        <p:blipFill>
          <a:blip r:embed="rId2"/>
          <a:stretch>
            <a:fillRect/>
          </a:stretch>
        </p:blipFill>
        <p:spPr>
          <a:xfrm>
            <a:off x="6045162" y="181724"/>
            <a:ext cx="2413037" cy="2126558"/>
          </a:xfrm>
          <a:prstGeom prst="rect">
            <a:avLst/>
          </a:prstGeom>
        </p:spPr>
      </p:pic>
      <p:pic>
        <p:nvPicPr>
          <p:cNvPr id="13" name="Picture 4" descr="acadia logo"/>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8200" y="1030060"/>
            <a:ext cx="3657600" cy="690562"/>
          </a:xfrm>
          <a:prstGeom prst="rect">
            <a:avLst/>
          </a:prstGeom>
          <a:noFill/>
          <a:ln w="9525">
            <a:noFill/>
            <a:miter lim="800000"/>
            <a:headEnd/>
            <a:tailEnd/>
          </a:ln>
        </p:spPr>
      </p:pic>
    </p:spTree>
    <p:extLst>
      <p:ext uri="{BB962C8B-B14F-4D97-AF65-F5344CB8AC3E}">
        <p14:creationId xmlns:p14="http://schemas.microsoft.com/office/powerpoint/2010/main" val="396110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A5C58-40E4-7545-8766-CB40B671336C}" type="datetime1">
              <a:rPr lang="en-CA" smtClean="0"/>
              <a:t>14-05-08</a:t>
            </a:fld>
            <a:endParaRPr lang="en-US"/>
          </a:p>
        </p:txBody>
      </p:sp>
      <p:sp>
        <p:nvSpPr>
          <p:cNvPr id="5" name="Footer Placeholder 4"/>
          <p:cNvSpPr>
            <a:spLocks noGrp="1"/>
          </p:cNvSpPr>
          <p:nvPr>
            <p:ph type="ftr" sz="quarter" idx="11"/>
          </p:nvPr>
        </p:nvSpPr>
        <p:spPr/>
        <p:txBody>
          <a:bodyPr/>
          <a:lstStyle/>
          <a:p>
            <a:r>
              <a:rPr lang="en-US" smtClean="0"/>
              <a:t>PDS-2014, Halifax</a:t>
            </a:r>
            <a:endParaRPr lang="en-US"/>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33297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9CE91-FF59-7A41-8283-9ACF863FA8DA}" type="datetime1">
              <a:rPr lang="en-CA" smtClean="0"/>
              <a:t>14-05-08</a:t>
            </a:fld>
            <a:endParaRPr lang="en-US"/>
          </a:p>
        </p:txBody>
      </p:sp>
      <p:sp>
        <p:nvSpPr>
          <p:cNvPr id="5" name="Footer Placeholder 4"/>
          <p:cNvSpPr>
            <a:spLocks noGrp="1"/>
          </p:cNvSpPr>
          <p:nvPr>
            <p:ph type="ftr" sz="quarter" idx="11"/>
          </p:nvPr>
        </p:nvSpPr>
        <p:spPr/>
        <p:txBody>
          <a:bodyPr/>
          <a:lstStyle/>
          <a:p>
            <a:r>
              <a:rPr lang="en-US" smtClean="0"/>
              <a:t>PDS-2014, Halifax</a:t>
            </a:r>
            <a:endParaRPr lang="en-US"/>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49388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875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981200"/>
            <a:ext cx="7772400" cy="4114800"/>
          </a:xfrm>
        </p:spPr>
        <p:txBody>
          <a:bodyPr/>
          <a:lstStyle/>
          <a:p>
            <a:pPr lvl="0"/>
            <a:endParaRPr lang="en-US" noProof="0" smtClean="0"/>
          </a:p>
        </p:txBody>
      </p:sp>
    </p:spTree>
    <p:extLst>
      <p:ext uri="{BB962C8B-B14F-4D97-AF65-F5344CB8AC3E}">
        <p14:creationId xmlns:p14="http://schemas.microsoft.com/office/powerpoint/2010/main" val="6046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8750" cy="11049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800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838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0559A-618B-4042-82EF-0163B41C64AB}" type="datetime1">
              <a:rPr lang="en-CA" smtClean="0"/>
              <a:t>14-05-08</a:t>
            </a:fld>
            <a:endParaRPr lang="en-US"/>
          </a:p>
        </p:txBody>
      </p:sp>
      <p:sp>
        <p:nvSpPr>
          <p:cNvPr id="5" name="Footer Placeholder 4"/>
          <p:cNvSpPr>
            <a:spLocks noGrp="1"/>
          </p:cNvSpPr>
          <p:nvPr>
            <p:ph type="ftr" sz="quarter" idx="11"/>
          </p:nvPr>
        </p:nvSpPr>
        <p:spPr/>
        <p:txBody>
          <a:bodyPr/>
          <a:lstStyle/>
          <a:p>
            <a:r>
              <a:rPr lang="en-US" smtClean="0"/>
              <a:t>PDS-2014, Halifax</a:t>
            </a:r>
            <a:endParaRPr lang="en-US"/>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98879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C1CCB-A001-DA4B-B072-7E31F4DED1DC}" type="datetime1">
              <a:rPr lang="en-CA" smtClean="0"/>
              <a:t>14-05-08</a:t>
            </a:fld>
            <a:endParaRPr lang="en-US"/>
          </a:p>
        </p:txBody>
      </p:sp>
      <p:sp>
        <p:nvSpPr>
          <p:cNvPr id="5" name="Footer Placeholder 4"/>
          <p:cNvSpPr>
            <a:spLocks noGrp="1"/>
          </p:cNvSpPr>
          <p:nvPr>
            <p:ph type="ftr" sz="quarter" idx="11"/>
          </p:nvPr>
        </p:nvSpPr>
        <p:spPr/>
        <p:txBody>
          <a:bodyPr/>
          <a:lstStyle/>
          <a:p>
            <a:r>
              <a:rPr lang="en-US" smtClean="0"/>
              <a:t>PDS-2014, Halifax</a:t>
            </a:r>
            <a:endParaRPr lang="en-US"/>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73132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D3B8CE-1686-1943-8C77-C5E02B44D4AE}" type="datetime1">
              <a:rPr lang="en-CA" smtClean="0"/>
              <a:t>14-05-08</a:t>
            </a:fld>
            <a:endParaRPr lang="en-US"/>
          </a:p>
        </p:txBody>
      </p:sp>
      <p:sp>
        <p:nvSpPr>
          <p:cNvPr id="6" name="Footer Placeholder 5"/>
          <p:cNvSpPr>
            <a:spLocks noGrp="1"/>
          </p:cNvSpPr>
          <p:nvPr>
            <p:ph type="ftr" sz="quarter" idx="11"/>
          </p:nvPr>
        </p:nvSpPr>
        <p:spPr/>
        <p:txBody>
          <a:bodyPr/>
          <a:lstStyle/>
          <a:p>
            <a:r>
              <a:rPr lang="en-US" smtClean="0"/>
              <a:t>PDS-2014, Halifax</a:t>
            </a:r>
            <a:endParaRPr lang="en-US"/>
          </a:p>
        </p:txBody>
      </p:sp>
      <p:sp>
        <p:nvSpPr>
          <p:cNvPr id="7" name="Slide Number Placeholder 6"/>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8686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26167-CB3E-9B46-A1DB-B2231ED660BC}" type="datetime1">
              <a:rPr lang="en-CA" smtClean="0"/>
              <a:t>14-05-08</a:t>
            </a:fld>
            <a:endParaRPr lang="en-US"/>
          </a:p>
        </p:txBody>
      </p:sp>
      <p:sp>
        <p:nvSpPr>
          <p:cNvPr id="8" name="Footer Placeholder 7"/>
          <p:cNvSpPr>
            <a:spLocks noGrp="1"/>
          </p:cNvSpPr>
          <p:nvPr>
            <p:ph type="ftr" sz="quarter" idx="11"/>
          </p:nvPr>
        </p:nvSpPr>
        <p:spPr/>
        <p:txBody>
          <a:bodyPr/>
          <a:lstStyle/>
          <a:p>
            <a:r>
              <a:rPr lang="en-US" smtClean="0"/>
              <a:t>PDS-2014, Halifax</a:t>
            </a:r>
            <a:endParaRPr lang="en-US"/>
          </a:p>
        </p:txBody>
      </p:sp>
      <p:sp>
        <p:nvSpPr>
          <p:cNvPr id="9" name="Slide Number Placeholder 8"/>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5746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80ECE-F2F3-7D47-97CC-6F6841423DD6}" type="datetime1">
              <a:rPr lang="en-CA" smtClean="0"/>
              <a:t>14-05-08</a:t>
            </a:fld>
            <a:endParaRPr lang="en-US"/>
          </a:p>
        </p:txBody>
      </p:sp>
      <p:sp>
        <p:nvSpPr>
          <p:cNvPr id="4" name="Footer Placeholder 3"/>
          <p:cNvSpPr>
            <a:spLocks noGrp="1"/>
          </p:cNvSpPr>
          <p:nvPr>
            <p:ph type="ftr" sz="quarter" idx="11"/>
          </p:nvPr>
        </p:nvSpPr>
        <p:spPr/>
        <p:txBody>
          <a:bodyPr/>
          <a:lstStyle/>
          <a:p>
            <a:r>
              <a:rPr lang="en-US" smtClean="0"/>
              <a:t>PDS-2014, Halifax</a:t>
            </a:r>
            <a:endParaRPr lang="en-US"/>
          </a:p>
        </p:txBody>
      </p:sp>
      <p:sp>
        <p:nvSpPr>
          <p:cNvPr id="5" name="Slide Number Placeholder 4"/>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227894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F1026-98CD-8744-A500-A500A110129D}" type="datetime1">
              <a:rPr lang="en-CA" smtClean="0"/>
              <a:t>14-05-08</a:t>
            </a:fld>
            <a:endParaRPr lang="en-US"/>
          </a:p>
        </p:txBody>
      </p:sp>
      <p:sp>
        <p:nvSpPr>
          <p:cNvPr id="3" name="Footer Placeholder 2"/>
          <p:cNvSpPr>
            <a:spLocks noGrp="1"/>
          </p:cNvSpPr>
          <p:nvPr>
            <p:ph type="ftr" sz="quarter" idx="11"/>
          </p:nvPr>
        </p:nvSpPr>
        <p:spPr/>
        <p:txBody>
          <a:bodyPr/>
          <a:lstStyle/>
          <a:p>
            <a:r>
              <a:rPr lang="en-US" smtClean="0"/>
              <a:t>PDS-2014, Halifax</a:t>
            </a:r>
            <a:endParaRPr lang="en-US"/>
          </a:p>
        </p:txBody>
      </p:sp>
      <p:sp>
        <p:nvSpPr>
          <p:cNvPr id="4" name="Slide Number Placeholder 3"/>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10052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6907D-9310-2847-A659-4F09A3E0B810}" type="datetime1">
              <a:rPr lang="en-CA" smtClean="0"/>
              <a:t>14-05-08</a:t>
            </a:fld>
            <a:endParaRPr lang="en-US"/>
          </a:p>
        </p:txBody>
      </p:sp>
      <p:sp>
        <p:nvSpPr>
          <p:cNvPr id="6" name="Footer Placeholder 5"/>
          <p:cNvSpPr>
            <a:spLocks noGrp="1"/>
          </p:cNvSpPr>
          <p:nvPr>
            <p:ph type="ftr" sz="quarter" idx="11"/>
          </p:nvPr>
        </p:nvSpPr>
        <p:spPr/>
        <p:txBody>
          <a:bodyPr/>
          <a:lstStyle/>
          <a:p>
            <a:r>
              <a:rPr lang="en-US" smtClean="0"/>
              <a:t>PDS-2014, Halifax</a:t>
            </a:r>
            <a:endParaRPr lang="en-US"/>
          </a:p>
        </p:txBody>
      </p:sp>
      <p:sp>
        <p:nvSpPr>
          <p:cNvPr id="7" name="Slide Number Placeholder 6"/>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25881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B779B-6B8E-8147-8CFB-A982D5D8B37D}" type="datetime1">
              <a:rPr lang="en-CA" smtClean="0"/>
              <a:t>14-05-08</a:t>
            </a:fld>
            <a:endParaRPr lang="en-US"/>
          </a:p>
        </p:txBody>
      </p:sp>
      <p:sp>
        <p:nvSpPr>
          <p:cNvPr id="6" name="Footer Placeholder 5"/>
          <p:cNvSpPr>
            <a:spLocks noGrp="1"/>
          </p:cNvSpPr>
          <p:nvPr>
            <p:ph type="ftr" sz="quarter" idx="11"/>
          </p:nvPr>
        </p:nvSpPr>
        <p:spPr/>
        <p:txBody>
          <a:bodyPr/>
          <a:lstStyle/>
          <a:p>
            <a:r>
              <a:rPr lang="en-US" smtClean="0"/>
              <a:t>PDS-2014, Halifax</a:t>
            </a:r>
            <a:endParaRPr lang="en-US"/>
          </a:p>
        </p:txBody>
      </p:sp>
      <p:sp>
        <p:nvSpPr>
          <p:cNvPr id="7" name="Slide Number Placeholder 6"/>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531104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CF020-9A0D-BC48-88F2-CF2F1D09F313}" type="datetime1">
              <a:rPr lang="en-CA" smtClean="0"/>
              <a:t>14-05-08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PDS-2014, Halifax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90D55-8B75-9D46-8838-66AE432182BA}" type="slidenum">
              <a:rPr lang="en-US" smtClean="0"/>
              <a:t>‹#›</a:t>
            </a:fld>
            <a:endParaRPr lang="en-US" dirty="0"/>
          </a:p>
        </p:txBody>
      </p:sp>
      <p:pic>
        <p:nvPicPr>
          <p:cNvPr id="8" name="Picture 7" descr="acadia logo"/>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7109851" y="6361453"/>
            <a:ext cx="1905000" cy="360022"/>
          </a:xfrm>
          <a:prstGeom prst="rect">
            <a:avLst/>
          </a:prstGeom>
          <a:noFill/>
          <a:ln w="9525">
            <a:noFill/>
            <a:miter lim="800000"/>
            <a:headEnd/>
            <a:tailEnd/>
          </a:ln>
        </p:spPr>
      </p:pic>
      <p:sp>
        <p:nvSpPr>
          <p:cNvPr id="9" name="Line 9"/>
          <p:cNvSpPr>
            <a:spLocks noChangeShapeType="1"/>
          </p:cNvSpPr>
          <p:nvPr userDrawn="1"/>
        </p:nvSpPr>
        <p:spPr bwMode="auto">
          <a:xfrm>
            <a:off x="0" y="6324600"/>
            <a:ext cx="9144000" cy="0"/>
          </a:xfrm>
          <a:prstGeom prst="line">
            <a:avLst/>
          </a:prstGeom>
          <a:noFill/>
          <a:ln w="50800">
            <a:solidFill>
              <a:srgbClr val="800000"/>
            </a:solidFill>
            <a:round/>
            <a:headEnd/>
            <a:tailEnd/>
          </a:ln>
          <a:effectLst/>
        </p:spPr>
        <p:txBody>
          <a:bodyPr/>
          <a:lstStyle/>
          <a:p>
            <a:pPr algn="ctr">
              <a:defRPr/>
            </a:pPr>
            <a:endParaRPr lang="en-US"/>
          </a:p>
        </p:txBody>
      </p:sp>
      <p:pic>
        <p:nvPicPr>
          <p:cNvPr id="7" name="Picture 6"/>
          <p:cNvPicPr>
            <a:picLocks noChangeAspect="1"/>
          </p:cNvPicPr>
          <p:nvPr userDrawn="1"/>
        </p:nvPicPr>
        <p:blipFill>
          <a:blip r:embed="rId16"/>
          <a:stretch>
            <a:fillRect/>
          </a:stretch>
        </p:blipFill>
        <p:spPr>
          <a:xfrm>
            <a:off x="0" y="5573039"/>
            <a:ext cx="1458065" cy="1284961"/>
          </a:xfrm>
          <a:prstGeom prst="rect">
            <a:avLst/>
          </a:prstGeom>
        </p:spPr>
      </p:pic>
    </p:spTree>
    <p:extLst>
      <p:ext uri="{BB962C8B-B14F-4D97-AF65-F5344CB8AC3E}">
        <p14:creationId xmlns:p14="http://schemas.microsoft.com/office/powerpoint/2010/main" val="293727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0a9k2ZEYXD4" TargetMode="Externa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hint.fm/win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flowingdata.com/2010/10/18/true-size-of-afric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humboldt.edu/mstephens/hate/hate_map.html" TargetMode="Externa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ellowfinbi.com/YFCommunityNews-If-the-benefits-of-Big-Data-Analytics-are-indisputable-why-are-many-struggling-t-151123"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Data Analytics: </a:t>
            </a:r>
            <a:br>
              <a:rPr lang="en-US" b="1" dirty="0" smtClean="0"/>
            </a:br>
            <a:r>
              <a:rPr lang="en-US" b="1" dirty="0" smtClean="0"/>
              <a:t>The Data Mining Process</a:t>
            </a:r>
            <a:endParaRPr lang="en-US" b="1" dirty="0"/>
          </a:p>
        </p:txBody>
      </p:sp>
      <p:sp>
        <p:nvSpPr>
          <p:cNvPr id="3" name="Subtitle 2"/>
          <p:cNvSpPr>
            <a:spLocks noGrp="1"/>
          </p:cNvSpPr>
          <p:nvPr>
            <p:ph type="subTitle" idx="1"/>
          </p:nvPr>
        </p:nvSpPr>
        <p:spPr/>
        <p:txBody>
          <a:bodyPr/>
          <a:lstStyle/>
          <a:p>
            <a:r>
              <a:rPr lang="en-US" dirty="0" smtClean="0">
                <a:solidFill>
                  <a:schemeClr val="tx1"/>
                </a:solidFill>
              </a:rPr>
              <a:t>Daniel L. Silver, PhD</a:t>
            </a:r>
          </a:p>
        </p:txBody>
      </p:sp>
      <p:sp>
        <p:nvSpPr>
          <p:cNvPr id="4" name="Slide Number Placeholder 3"/>
          <p:cNvSpPr>
            <a:spLocks noGrp="1"/>
          </p:cNvSpPr>
          <p:nvPr>
            <p:ph type="sldNum" sz="quarter" idx="12"/>
          </p:nvPr>
        </p:nvSpPr>
        <p:spPr/>
        <p:txBody>
          <a:bodyPr/>
          <a:lstStyle/>
          <a:p>
            <a:fld id="{59790D55-8B75-9D46-8838-66AE432182BA}" type="slidenum">
              <a:rPr lang="en-US" smtClean="0"/>
              <a:t>1</a:t>
            </a:fld>
            <a:endParaRPr lang="en-US"/>
          </a:p>
        </p:txBody>
      </p:sp>
    </p:spTree>
    <p:extLst>
      <p:ext uri="{BB962C8B-B14F-4D97-AF65-F5344CB8AC3E}">
        <p14:creationId xmlns:p14="http://schemas.microsoft.com/office/powerpoint/2010/main" val="1633928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Analytics for the </a:t>
            </a:r>
            <a:br>
              <a:rPr lang="en-US" dirty="0"/>
            </a:br>
            <a:r>
              <a:rPr lang="en-US" dirty="0"/>
              <a:t>Wine and Fruit Growing Industries</a:t>
            </a:r>
          </a:p>
        </p:txBody>
      </p:sp>
      <p:sp>
        <p:nvSpPr>
          <p:cNvPr id="3" name="Content Placeholder 2"/>
          <p:cNvSpPr>
            <a:spLocks noGrp="1"/>
          </p:cNvSpPr>
          <p:nvPr>
            <p:ph idx="1"/>
          </p:nvPr>
        </p:nvSpPr>
        <p:spPr>
          <a:xfrm>
            <a:off x="808824" y="1600200"/>
            <a:ext cx="7877976" cy="4525963"/>
          </a:xfrm>
        </p:spPr>
        <p:txBody>
          <a:bodyPr>
            <a:normAutofit fontScale="62500" lnSpcReduction="20000"/>
          </a:bodyPr>
          <a:lstStyle/>
          <a:p>
            <a:pPr marL="0" indent="0">
              <a:buNone/>
            </a:pPr>
            <a:r>
              <a:rPr lang="en-US" b="1" dirty="0" smtClean="0"/>
              <a:t>Short Talks:</a:t>
            </a:r>
            <a:endParaRPr lang="en-US" dirty="0"/>
          </a:p>
          <a:p>
            <a:r>
              <a:rPr lang="en-US" b="1" i="1" dirty="0" smtClean="0"/>
              <a:t>David </a:t>
            </a:r>
            <a:r>
              <a:rPr lang="en-US" b="1" i="1" dirty="0"/>
              <a:t>Colville </a:t>
            </a:r>
            <a:r>
              <a:rPr lang="en-US" dirty="0"/>
              <a:t>(Research </a:t>
            </a:r>
            <a:r>
              <a:rPr lang="en-US" dirty="0" smtClean="0"/>
              <a:t>Scientist, Applied </a:t>
            </a:r>
            <a:r>
              <a:rPr lang="en-US" dirty="0" err="1"/>
              <a:t>Geomatics</a:t>
            </a:r>
            <a:r>
              <a:rPr lang="en-US" dirty="0"/>
              <a:t> Research </a:t>
            </a:r>
            <a:r>
              <a:rPr lang="en-US" dirty="0" smtClean="0"/>
              <a:t>Group)</a:t>
            </a:r>
          </a:p>
          <a:p>
            <a:pPr lvl="1"/>
            <a:r>
              <a:rPr lang="en-US" dirty="0" smtClean="0"/>
              <a:t>What </a:t>
            </a:r>
            <a:r>
              <a:rPr lang="en-US" dirty="0"/>
              <a:t>Will </a:t>
            </a:r>
            <a:r>
              <a:rPr lang="en-US" dirty="0" smtClean="0"/>
              <a:t>Grow</a:t>
            </a:r>
            <a:r>
              <a:rPr lang="en-US" dirty="0"/>
              <a:t> </a:t>
            </a:r>
            <a:r>
              <a:rPr lang="en-US" dirty="0" smtClean="0"/>
              <a:t>Where?: </a:t>
            </a:r>
            <a:r>
              <a:rPr lang="en-US" dirty="0"/>
              <a:t>Mapping the Meteorological Landscape of Southwestern Nova </a:t>
            </a:r>
            <a:r>
              <a:rPr lang="en-US" dirty="0" smtClean="0"/>
              <a:t>Scotia</a:t>
            </a:r>
          </a:p>
          <a:p>
            <a:r>
              <a:rPr lang="en-US" b="1" i="1" dirty="0" smtClean="0"/>
              <a:t>Angus </a:t>
            </a:r>
            <a:r>
              <a:rPr lang="en-US" b="1" i="1" dirty="0"/>
              <a:t>Ells </a:t>
            </a:r>
            <a:r>
              <a:rPr lang="en-US" dirty="0"/>
              <a:t>(</a:t>
            </a:r>
            <a:r>
              <a:rPr lang="en-US" dirty="0" smtClean="0"/>
              <a:t>Manager, Oxford </a:t>
            </a:r>
            <a:r>
              <a:rPr lang="en-US" dirty="0"/>
              <a:t>Foods</a:t>
            </a:r>
            <a:r>
              <a:rPr lang="en-US" dirty="0" smtClean="0"/>
              <a:t>)</a:t>
            </a:r>
          </a:p>
          <a:p>
            <a:pPr lvl="1"/>
            <a:r>
              <a:rPr lang="en-US" dirty="0" smtClean="0"/>
              <a:t>Developing </a:t>
            </a:r>
            <a:r>
              <a:rPr lang="en-US" dirty="0"/>
              <a:t>a QGIS-based pest </a:t>
            </a:r>
            <a:r>
              <a:rPr lang="en-US" dirty="0" smtClean="0"/>
              <a:t>monitoring </a:t>
            </a:r>
            <a:r>
              <a:rPr lang="en-US" dirty="0"/>
              <a:t>system for wild </a:t>
            </a:r>
            <a:r>
              <a:rPr lang="en-US" dirty="0" smtClean="0"/>
              <a:t>blueberries</a:t>
            </a:r>
            <a:endParaRPr lang="en-US" dirty="0"/>
          </a:p>
          <a:p>
            <a:r>
              <a:rPr lang="en-US" b="1" i="1" dirty="0" smtClean="0"/>
              <a:t>Dr. Colin </a:t>
            </a:r>
            <a:r>
              <a:rPr lang="en-US" b="1" i="1" dirty="0"/>
              <a:t>Bell </a:t>
            </a:r>
            <a:r>
              <a:rPr lang="en-US" dirty="0" smtClean="0"/>
              <a:t>(Biologist/Farmer - Windermere </a:t>
            </a:r>
            <a:r>
              <a:rPr lang="en-US" dirty="0"/>
              <a:t>Hills Farm &amp; </a:t>
            </a:r>
            <a:r>
              <a:rPr lang="en-US" dirty="0" smtClean="0"/>
              <a:t>Vineyard) </a:t>
            </a:r>
          </a:p>
          <a:p>
            <a:pPr lvl="1"/>
            <a:r>
              <a:rPr lang="en-US" dirty="0" smtClean="0"/>
              <a:t>Grape </a:t>
            </a:r>
            <a:r>
              <a:rPr lang="en-US" dirty="0"/>
              <a:t>Crown Gall in N.S</a:t>
            </a:r>
            <a:r>
              <a:rPr lang="en-US" dirty="0" smtClean="0"/>
              <a:t>.</a:t>
            </a:r>
          </a:p>
          <a:p>
            <a:r>
              <a:rPr lang="en-US" b="1" i="1" dirty="0" smtClean="0"/>
              <a:t>Dr. Sean </a:t>
            </a:r>
            <a:r>
              <a:rPr lang="en-US" b="1" i="1" dirty="0"/>
              <a:t>Myles </a:t>
            </a:r>
            <a:r>
              <a:rPr lang="en-US" dirty="0" smtClean="0"/>
              <a:t>(CRC, Faculty of Agriculture, Dalhousie </a:t>
            </a:r>
            <a:r>
              <a:rPr lang="en-US" dirty="0"/>
              <a:t>University</a:t>
            </a:r>
            <a:r>
              <a:rPr lang="en-US" dirty="0" smtClean="0"/>
              <a:t>)</a:t>
            </a:r>
          </a:p>
          <a:p>
            <a:pPr lvl="1"/>
            <a:r>
              <a:rPr lang="en-US" dirty="0" smtClean="0"/>
              <a:t>Data</a:t>
            </a:r>
            <a:r>
              <a:rPr lang="en-US" dirty="0"/>
              <a:t>-driven apple breeding in the Annapolis </a:t>
            </a:r>
            <a:r>
              <a:rPr lang="en-US" dirty="0" smtClean="0"/>
              <a:t>Valley</a:t>
            </a:r>
          </a:p>
          <a:p>
            <a:pPr marL="0" indent="0">
              <a:buNone/>
            </a:pPr>
            <a:r>
              <a:rPr lang="en-US" b="1" dirty="0" smtClean="0"/>
              <a:t>Keynote </a:t>
            </a:r>
            <a:r>
              <a:rPr lang="en-US" b="1" dirty="0"/>
              <a:t>Speaker: </a:t>
            </a:r>
          </a:p>
          <a:p>
            <a:r>
              <a:rPr lang="en-US" b="1" i="1" dirty="0" smtClean="0"/>
              <a:t>Dr. Jim </a:t>
            </a:r>
            <a:r>
              <a:rPr lang="en-US" b="1" i="1" dirty="0" err="1" smtClean="0"/>
              <a:t>Willwerth</a:t>
            </a:r>
            <a:r>
              <a:rPr lang="en-US" b="1" i="1" dirty="0" smtClean="0"/>
              <a:t> </a:t>
            </a:r>
            <a:r>
              <a:rPr lang="en-US" dirty="0" smtClean="0"/>
              <a:t>(Senior </a:t>
            </a:r>
            <a:r>
              <a:rPr lang="en-US" dirty="0"/>
              <a:t>Staff </a:t>
            </a:r>
            <a:r>
              <a:rPr lang="en-US" dirty="0" smtClean="0"/>
              <a:t>Scientist, CCOVI, Crock University) </a:t>
            </a:r>
          </a:p>
          <a:p>
            <a:pPr lvl="1"/>
            <a:r>
              <a:rPr lang="en-US" dirty="0" smtClean="0"/>
              <a:t>Protecting </a:t>
            </a:r>
            <a:r>
              <a:rPr lang="en-US" dirty="0"/>
              <a:t>vineyards using large data sets:  </a:t>
            </a:r>
            <a:r>
              <a:rPr lang="en-US" dirty="0" err="1"/>
              <a:t>VineAlert</a:t>
            </a:r>
            <a:r>
              <a:rPr lang="en-US" dirty="0"/>
              <a:t> and monitoring cold tolerance in grapevines</a:t>
            </a:r>
          </a:p>
        </p:txBody>
      </p:sp>
      <p:sp>
        <p:nvSpPr>
          <p:cNvPr id="4" name="Slide Number Placeholder 3"/>
          <p:cNvSpPr>
            <a:spLocks noGrp="1"/>
          </p:cNvSpPr>
          <p:nvPr>
            <p:ph type="sldNum" sz="quarter" idx="12"/>
          </p:nvPr>
        </p:nvSpPr>
        <p:spPr/>
        <p:txBody>
          <a:bodyPr/>
          <a:lstStyle/>
          <a:p>
            <a:fld id="{59790D55-8B75-9D46-8838-66AE432182BA}" type="slidenum">
              <a:rPr lang="en-US" smtClean="0"/>
              <a:t>10</a:t>
            </a:fld>
            <a:endParaRPr lang="en-US"/>
          </a:p>
        </p:txBody>
      </p:sp>
    </p:spTree>
    <p:extLst>
      <p:ext uri="{BB962C8B-B14F-4D97-AF65-F5344CB8AC3E}">
        <p14:creationId xmlns:p14="http://schemas.microsoft.com/office/powerpoint/2010/main" val="27899743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4400" kern="1200" dirty="0" smtClean="0">
                <a:solidFill>
                  <a:schemeClr val="tx1"/>
                </a:solidFill>
                <a:effectLst/>
                <a:latin typeface="+mj-lt"/>
                <a:ea typeface="+mj-ea"/>
                <a:cs typeface="+mj-cs"/>
              </a:rPr>
              <a:t>Data Analytics Overview</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11</a:t>
            </a:fld>
            <a:endParaRPr lang="en-US"/>
          </a:p>
        </p:txBody>
      </p:sp>
      <p:pic>
        <p:nvPicPr>
          <p:cNvPr id="7" name="Picture 6"/>
          <p:cNvPicPr>
            <a:picLocks noChangeAspect="1"/>
          </p:cNvPicPr>
          <p:nvPr/>
        </p:nvPicPr>
        <p:blipFill>
          <a:blip r:embed="rId2"/>
          <a:stretch>
            <a:fillRect/>
          </a:stretch>
        </p:blipFill>
        <p:spPr>
          <a:xfrm>
            <a:off x="2006600" y="1549400"/>
            <a:ext cx="5118100" cy="3746500"/>
          </a:xfrm>
          <a:prstGeom prst="rect">
            <a:avLst/>
          </a:prstGeom>
        </p:spPr>
      </p:pic>
    </p:spTree>
    <p:extLst>
      <p:ext uri="{BB962C8B-B14F-4D97-AF65-F5344CB8AC3E}">
        <p14:creationId xmlns:p14="http://schemas.microsoft.com/office/powerpoint/2010/main" val="25702012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02028" y="3370246"/>
            <a:ext cx="4230115" cy="2690196"/>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90000"/>
              </a:lnSpc>
              <a:defRPr/>
            </a:pPr>
            <a:r>
              <a:rPr lang="en-US" sz="3800" i="1" dirty="0" smtClean="0">
                <a:solidFill>
                  <a:schemeClr val="accent2">
                    <a:lumMod val="75000"/>
                  </a:schemeClr>
                </a:solidFill>
              </a:rPr>
              <a:t>Not a new field:</a:t>
            </a:r>
          </a:p>
          <a:p>
            <a:pPr algn="l">
              <a:lnSpc>
                <a:spcPct val="90000"/>
              </a:lnSpc>
              <a:defRPr/>
            </a:pPr>
            <a:r>
              <a:rPr lang="en-US" sz="2400" dirty="0">
                <a:solidFill>
                  <a:schemeClr val="tx2"/>
                </a:solidFill>
              </a:rPr>
              <a:t>	</a:t>
            </a:r>
            <a:r>
              <a:rPr lang="en-US" sz="2400" dirty="0" smtClean="0">
                <a:solidFill>
                  <a:schemeClr val="tx2"/>
                </a:solidFill>
              </a:rPr>
              <a:t>Since 1990s: </a:t>
            </a:r>
            <a:r>
              <a:rPr lang="en-US" sz="2400" b="0" dirty="0" smtClean="0">
                <a:solidFill>
                  <a:schemeClr val="tx2"/>
                </a:solidFill>
              </a:rPr>
              <a:t>Data </a:t>
            </a:r>
            <a:r>
              <a:rPr lang="en-US" sz="2400" b="0" dirty="0">
                <a:solidFill>
                  <a:schemeClr val="tx2"/>
                </a:solidFill>
              </a:rPr>
              <a:t>Analysis,</a:t>
            </a:r>
            <a:r>
              <a:rPr lang="en-US" sz="2800" b="0" dirty="0">
                <a:solidFill>
                  <a:schemeClr val="tx2"/>
                </a:solidFill>
              </a:rPr>
              <a:t> </a:t>
            </a:r>
            <a:endParaRPr lang="en-US" sz="2800" b="0" dirty="0" smtClean="0">
              <a:solidFill>
                <a:schemeClr val="tx2"/>
              </a:solidFill>
            </a:endParaRPr>
          </a:p>
          <a:p>
            <a:pPr algn="l">
              <a:lnSpc>
                <a:spcPct val="90000"/>
              </a:lnSpc>
              <a:defRPr/>
            </a:pPr>
            <a:r>
              <a:rPr lang="en-US" sz="2800" b="0" dirty="0">
                <a:solidFill>
                  <a:schemeClr val="tx2"/>
                </a:solidFill>
              </a:rPr>
              <a:t>	</a:t>
            </a:r>
            <a:r>
              <a:rPr lang="en-US" sz="2400" b="0" dirty="0" smtClean="0">
                <a:solidFill>
                  <a:schemeClr val="tx2"/>
                </a:solidFill>
              </a:rPr>
              <a:t>Knowledge Discovery</a:t>
            </a:r>
            <a:r>
              <a:rPr lang="en-US" sz="2400" b="0" dirty="0">
                <a:solidFill>
                  <a:schemeClr val="tx2"/>
                </a:solidFill>
              </a:rPr>
              <a:t>, </a:t>
            </a:r>
            <a:endParaRPr lang="en-US" sz="2400" b="0" dirty="0" smtClean="0">
              <a:solidFill>
                <a:schemeClr val="tx2"/>
              </a:solidFill>
            </a:endParaRPr>
          </a:p>
          <a:p>
            <a:pPr algn="l">
              <a:lnSpc>
                <a:spcPct val="90000"/>
              </a:lnSpc>
              <a:defRPr/>
            </a:pPr>
            <a:r>
              <a:rPr lang="en-US" sz="2400" b="0" dirty="0">
                <a:solidFill>
                  <a:schemeClr val="tx2"/>
                </a:solidFill>
              </a:rPr>
              <a:t>	</a:t>
            </a:r>
            <a:r>
              <a:rPr lang="en-US" sz="2400" b="0" dirty="0" smtClean="0">
                <a:solidFill>
                  <a:schemeClr val="tx2"/>
                </a:solidFill>
              </a:rPr>
              <a:t>Data </a:t>
            </a:r>
            <a:r>
              <a:rPr lang="en-US" sz="2400" b="0" dirty="0">
                <a:solidFill>
                  <a:schemeClr val="tx2"/>
                </a:solidFill>
              </a:rPr>
              <a:t>Mining, </a:t>
            </a:r>
            <a:r>
              <a:rPr lang="en-US" sz="2400" b="0" dirty="0" smtClean="0">
                <a:solidFill>
                  <a:schemeClr val="tx2"/>
                </a:solidFill>
              </a:rPr>
              <a:t>Data Warehousing</a:t>
            </a:r>
            <a:endParaRPr lang="en-US" sz="2400" b="0" dirty="0">
              <a:solidFill>
                <a:schemeClr val="tx2"/>
              </a:solidFill>
            </a:endParaRPr>
          </a:p>
          <a:p>
            <a:pPr algn="l">
              <a:lnSpc>
                <a:spcPct val="90000"/>
              </a:lnSpc>
              <a:defRPr/>
            </a:pPr>
            <a:r>
              <a:rPr lang="en-US" sz="3800" i="1" dirty="0">
                <a:solidFill>
                  <a:srgbClr val="953735"/>
                </a:solidFill>
              </a:rPr>
              <a:t>A multidisciplinary </a:t>
            </a:r>
            <a:r>
              <a:rPr lang="en-US" sz="3800" i="1" dirty="0" smtClean="0">
                <a:solidFill>
                  <a:srgbClr val="953735"/>
                </a:solidFill>
              </a:rPr>
              <a:t>field</a:t>
            </a:r>
            <a:r>
              <a:rPr lang="en-US" sz="3800" i="1" dirty="0">
                <a:solidFill>
                  <a:srgbClr val="953735"/>
                </a:solidFill>
              </a:rPr>
              <a:t>:</a:t>
            </a:r>
          </a:p>
          <a:p>
            <a:pPr lvl="1">
              <a:lnSpc>
                <a:spcPct val="90000"/>
              </a:lnSpc>
              <a:buSzPct val="75000"/>
              <a:defRPr/>
            </a:pPr>
            <a:r>
              <a:rPr lang="en-US" sz="2400" dirty="0">
                <a:solidFill>
                  <a:schemeClr val="tx2"/>
                </a:solidFill>
              </a:rPr>
              <a:t>Database </a:t>
            </a:r>
            <a:endParaRPr lang="en-US" sz="2400" dirty="0" smtClean="0">
              <a:solidFill>
                <a:schemeClr val="tx2"/>
              </a:solidFill>
            </a:endParaRPr>
          </a:p>
          <a:p>
            <a:pPr lvl="1">
              <a:lnSpc>
                <a:spcPct val="90000"/>
              </a:lnSpc>
              <a:buSzPct val="75000"/>
              <a:defRPr/>
            </a:pPr>
            <a:r>
              <a:rPr lang="en-US" sz="2400" dirty="0" smtClean="0">
                <a:solidFill>
                  <a:schemeClr val="tx2"/>
                </a:solidFill>
              </a:rPr>
              <a:t>Visualization </a:t>
            </a:r>
            <a:endParaRPr lang="en-US" sz="2400" dirty="0">
              <a:solidFill>
                <a:schemeClr val="tx2"/>
              </a:solidFill>
            </a:endParaRPr>
          </a:p>
          <a:p>
            <a:pPr lvl="1">
              <a:lnSpc>
                <a:spcPct val="90000"/>
              </a:lnSpc>
              <a:buSzPct val="75000"/>
              <a:defRPr/>
            </a:pPr>
            <a:r>
              <a:rPr lang="en-US" sz="2400" dirty="0">
                <a:solidFill>
                  <a:schemeClr val="tx2"/>
                </a:solidFill>
              </a:rPr>
              <a:t>On-line Analytical Processing (OLAP)</a:t>
            </a:r>
          </a:p>
          <a:p>
            <a:pPr lvl="1">
              <a:lnSpc>
                <a:spcPct val="90000"/>
              </a:lnSpc>
              <a:buSzPct val="75000"/>
              <a:defRPr/>
            </a:pPr>
            <a:r>
              <a:rPr lang="en-US" sz="2400" dirty="0" smtClean="0">
                <a:solidFill>
                  <a:schemeClr val="tx2"/>
                </a:solidFill>
              </a:rPr>
              <a:t>Math and Statistics</a:t>
            </a:r>
          </a:p>
          <a:p>
            <a:pPr lvl="1">
              <a:lnSpc>
                <a:spcPct val="90000"/>
              </a:lnSpc>
              <a:buSzPct val="75000"/>
              <a:defRPr/>
            </a:pPr>
            <a:r>
              <a:rPr lang="en-US" sz="2400" dirty="0" smtClean="0">
                <a:solidFill>
                  <a:schemeClr val="tx2"/>
                </a:solidFill>
              </a:rPr>
              <a:t>Machine Learning </a:t>
            </a:r>
            <a:endParaRPr lang="en-US" sz="2400" dirty="0">
              <a:solidFill>
                <a:schemeClr val="tx2"/>
              </a:solidFill>
            </a:endParaRPr>
          </a:p>
        </p:txBody>
      </p:sp>
      <p:sp>
        <p:nvSpPr>
          <p:cNvPr id="12290" name="Rectangle 2"/>
          <p:cNvSpPr>
            <a:spLocks noGrp="1" noChangeArrowheads="1"/>
          </p:cNvSpPr>
          <p:nvPr>
            <p:ph type="title"/>
          </p:nvPr>
        </p:nvSpPr>
        <p:spPr>
          <a:xfrm>
            <a:off x="838200" y="-63460"/>
            <a:ext cx="7772400" cy="4063743"/>
          </a:xfrm>
        </p:spPr>
        <p:txBody>
          <a:bodyPr>
            <a:normAutofit/>
          </a:bodyPr>
          <a:lstStyle/>
          <a:p>
            <a:pPr algn="ctr">
              <a:defRPr/>
            </a:pPr>
            <a:r>
              <a:rPr lang="en-US" sz="3600" dirty="0" smtClean="0">
                <a:cs typeface="+mj-cs"/>
              </a:rPr>
              <a:t/>
            </a:r>
            <a:br>
              <a:rPr lang="en-US" sz="3600" dirty="0" smtClean="0">
                <a:cs typeface="+mj-cs"/>
              </a:rPr>
            </a:br>
            <a:r>
              <a:rPr lang="ja-JP" altLang="en-US" sz="3600" dirty="0" smtClean="0">
                <a:latin typeface="Arial"/>
                <a:cs typeface="+mj-cs"/>
              </a:rPr>
              <a:t>“</a:t>
            </a:r>
            <a:r>
              <a:rPr lang="en-US" sz="3600" dirty="0" smtClean="0">
                <a:cs typeface="+mj-cs"/>
              </a:rPr>
              <a:t>We are drowning in information, but starving for knowledge.</a:t>
            </a:r>
            <a:r>
              <a:rPr lang="ja-JP" altLang="en-US" sz="3600" dirty="0" smtClean="0">
                <a:latin typeface="Arial"/>
                <a:cs typeface="+mj-cs"/>
              </a:rPr>
              <a:t>”</a:t>
            </a:r>
            <a:r>
              <a:rPr lang="en-US" sz="3600" dirty="0" smtClean="0">
                <a:cs typeface="+mj-cs"/>
              </a:rPr>
              <a:t> </a:t>
            </a:r>
            <a:r>
              <a:rPr lang="en-US" sz="2000" b="0" dirty="0" smtClean="0">
                <a:solidFill>
                  <a:schemeClr val="tx1"/>
                </a:solidFill>
                <a:cs typeface="+mj-cs"/>
              </a:rPr>
              <a:t>John </a:t>
            </a:r>
            <a:r>
              <a:rPr lang="en-US" sz="2000" b="0" dirty="0" err="1" smtClean="0">
                <a:solidFill>
                  <a:schemeClr val="tx1"/>
                </a:solidFill>
                <a:cs typeface="+mj-cs"/>
              </a:rPr>
              <a:t>Naisbett</a:t>
            </a:r>
            <a:r>
              <a:rPr lang="en-US" sz="2000" b="0" dirty="0" smtClean="0">
                <a:solidFill>
                  <a:schemeClr val="tx1"/>
                </a:solidFill>
                <a:cs typeface="+mj-cs"/>
              </a:rPr>
              <a:t/>
            </a:r>
            <a:br>
              <a:rPr lang="en-US" sz="2000" b="0" dirty="0" smtClean="0">
                <a:solidFill>
                  <a:schemeClr val="tx1"/>
                </a:solidFill>
                <a:cs typeface="+mj-cs"/>
              </a:rPr>
            </a:br>
            <a:r>
              <a:rPr lang="en-US" sz="2000" b="0" dirty="0" smtClean="0">
                <a:solidFill>
                  <a:schemeClr val="tx1"/>
                </a:solidFill>
                <a:cs typeface="+mj-cs"/>
              </a:rPr>
              <a:t>                                                                                Megatrends, 1988</a:t>
            </a:r>
            <a:br>
              <a:rPr lang="en-US" sz="2000" b="0" dirty="0" smtClean="0">
                <a:solidFill>
                  <a:schemeClr val="tx1"/>
                </a:solidFill>
                <a:cs typeface="+mj-cs"/>
              </a:rPr>
            </a:br>
            <a:r>
              <a:rPr lang="en-US" sz="2000" dirty="0" smtClean="0">
                <a:solidFill>
                  <a:schemeClr val="tx1"/>
                </a:solidFill>
                <a:cs typeface="+mj-cs"/>
              </a:rPr>
              <a:t/>
            </a:r>
            <a:br>
              <a:rPr lang="en-US" sz="2000" dirty="0" smtClean="0">
                <a:solidFill>
                  <a:schemeClr val="tx1"/>
                </a:solidFill>
                <a:cs typeface="+mj-cs"/>
              </a:rPr>
            </a:br>
            <a:r>
              <a:rPr lang="en-US" sz="2000" dirty="0" smtClean="0">
                <a:solidFill>
                  <a:schemeClr val="tx1"/>
                </a:solidFill>
                <a:cs typeface="+mj-cs"/>
              </a:rPr>
              <a:t/>
            </a:r>
            <a:br>
              <a:rPr lang="en-US" sz="2000" dirty="0" smtClean="0">
                <a:solidFill>
                  <a:schemeClr val="tx1"/>
                </a:solidFill>
                <a:cs typeface="+mj-cs"/>
              </a:rPr>
            </a:br>
            <a:r>
              <a:rPr lang="en-US" sz="2000" dirty="0" smtClean="0">
                <a:solidFill>
                  <a:schemeClr val="tx1"/>
                </a:solidFill>
                <a:cs typeface="+mj-cs"/>
              </a:rPr>
              <a:t/>
            </a:r>
            <a:br>
              <a:rPr lang="en-US" sz="2000" dirty="0" smtClean="0">
                <a:solidFill>
                  <a:schemeClr val="tx1"/>
                </a:solidFill>
                <a:cs typeface="+mj-cs"/>
              </a:rPr>
            </a:br>
            <a:r>
              <a:rPr lang="en-US" sz="3600" dirty="0" smtClean="0">
                <a:solidFill>
                  <a:schemeClr val="tx1"/>
                </a:solidFill>
                <a:cs typeface="+mj-cs"/>
              </a:rPr>
              <a:t>Data Analytics</a:t>
            </a:r>
            <a:r>
              <a:rPr lang="en-US" sz="3600" b="0" dirty="0" smtClean="0">
                <a:solidFill>
                  <a:schemeClr val="tx1"/>
                </a:solidFill>
                <a:cs typeface="+mj-cs"/>
              </a:rPr>
              <a:t/>
            </a:r>
            <a:br>
              <a:rPr lang="en-US" sz="3600" b="0" dirty="0" smtClean="0">
                <a:solidFill>
                  <a:schemeClr val="tx1"/>
                </a:solidFill>
                <a:cs typeface="+mj-cs"/>
              </a:rPr>
            </a:br>
            <a:endParaRPr lang="en-US" sz="3600" b="0" dirty="0" smtClean="0">
              <a:solidFill>
                <a:schemeClr val="tx1"/>
              </a:solidFill>
              <a:cs typeface="+mj-cs"/>
            </a:endParaRPr>
          </a:p>
        </p:txBody>
      </p:sp>
      <p:sp>
        <p:nvSpPr>
          <p:cNvPr id="12292" name="AutoShape 4"/>
          <p:cNvSpPr>
            <a:spLocks noChangeArrowheads="1"/>
          </p:cNvSpPr>
          <p:nvPr/>
        </p:nvSpPr>
        <p:spPr bwMode="auto">
          <a:xfrm rot="16200000" flipH="1">
            <a:off x="4442436" y="2299639"/>
            <a:ext cx="431800" cy="317500"/>
          </a:xfrm>
          <a:prstGeom prst="rightArrow">
            <a:avLst>
              <a:gd name="adj1" fmla="val 75000"/>
              <a:gd name="adj2" fmla="val 68044"/>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4" name="Picture 3"/>
          <p:cNvPicPr>
            <a:picLocks noChangeAspect="1"/>
          </p:cNvPicPr>
          <p:nvPr/>
        </p:nvPicPr>
        <p:blipFill>
          <a:blip r:embed="rId3"/>
          <a:stretch>
            <a:fillRect/>
          </a:stretch>
        </p:blipFill>
        <p:spPr>
          <a:xfrm>
            <a:off x="2152019" y="2040210"/>
            <a:ext cx="4870133" cy="4164813"/>
          </a:xfrm>
          <a:prstGeom prst="rect">
            <a:avLst/>
          </a:prstGeom>
        </p:spPr>
      </p:pic>
    </p:spTree>
    <p:extLst>
      <p:ext uri="{BB962C8B-B14F-4D97-AF65-F5344CB8AC3E}">
        <p14:creationId xmlns:p14="http://schemas.microsoft.com/office/powerpoint/2010/main" val="5078222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t>Data Analytics Overview</a:t>
            </a:r>
            <a:endParaRPr lang="en-US" sz="4000" dirty="0" smtClean="0">
              <a:cs typeface="+mj-cs"/>
            </a:endParaRPr>
          </a:p>
        </p:txBody>
      </p:sp>
      <p:sp>
        <p:nvSpPr>
          <p:cNvPr id="18435" name="Rectangle 3"/>
          <p:cNvSpPr>
            <a:spLocks noGrp="1" noChangeArrowheads="1"/>
          </p:cNvSpPr>
          <p:nvPr>
            <p:ph type="body" idx="1"/>
          </p:nvPr>
        </p:nvSpPr>
        <p:spPr>
          <a:xfrm>
            <a:off x="827088" y="1503363"/>
            <a:ext cx="7772400" cy="4114800"/>
          </a:xfrm>
        </p:spPr>
        <p:txBody>
          <a:bodyPr>
            <a:normAutofit lnSpcReduction="10000"/>
          </a:bodyPr>
          <a:lstStyle/>
          <a:p>
            <a:pPr algn="ctr">
              <a:buFont typeface="Wingdings" charset="0"/>
              <a:buNone/>
              <a:defRPr/>
            </a:pPr>
            <a:r>
              <a:rPr lang="en-US" sz="3600" dirty="0" smtClean="0">
                <a:solidFill>
                  <a:schemeClr val="accent2"/>
                </a:solidFill>
                <a:cs typeface="+mn-cs"/>
              </a:rPr>
              <a:t>What is Data Analytics?  </a:t>
            </a:r>
            <a:r>
              <a:rPr lang="en-US" sz="3600" dirty="0" smtClean="0">
                <a:cs typeface="+mn-cs"/>
              </a:rPr>
              <a:t>     </a:t>
            </a:r>
          </a:p>
          <a:p>
            <a:pPr algn="ctr">
              <a:buFont typeface="Wingdings" charset="0"/>
              <a:buNone/>
              <a:defRPr/>
            </a:pPr>
            <a:r>
              <a:rPr lang="en-US" sz="3600" dirty="0" smtClean="0">
                <a:solidFill>
                  <a:schemeClr val="accent1"/>
                </a:solidFill>
                <a:cs typeface="+mn-cs"/>
              </a:rPr>
              <a:t>A Process</a:t>
            </a:r>
            <a:endParaRPr lang="en-US" sz="3600" dirty="0" smtClean="0">
              <a:cs typeface="+mn-cs"/>
            </a:endParaRPr>
          </a:p>
          <a:p>
            <a:pPr>
              <a:defRPr/>
            </a:pPr>
            <a:r>
              <a:rPr lang="en-US" sz="2800" dirty="0" smtClean="0"/>
              <a:t>Consolidating, inspecting, </a:t>
            </a:r>
            <a:r>
              <a:rPr lang="en-US" sz="2800" dirty="0"/>
              <a:t>cleaning, </a:t>
            </a:r>
            <a:r>
              <a:rPr lang="en-US" sz="2800" dirty="0" smtClean="0"/>
              <a:t>transforming</a:t>
            </a:r>
            <a:r>
              <a:rPr lang="en-US" sz="2800" dirty="0"/>
              <a:t>, and modeling data </a:t>
            </a:r>
            <a:endParaRPr lang="en-US" sz="2800" dirty="0" smtClean="0"/>
          </a:p>
          <a:p>
            <a:pPr>
              <a:defRPr/>
            </a:pPr>
            <a:r>
              <a:rPr lang="en-US" sz="2800" dirty="0" smtClean="0"/>
              <a:t>Goal </a:t>
            </a:r>
            <a:r>
              <a:rPr lang="en-US" sz="2800" dirty="0"/>
              <a:t>of discovering useful </a:t>
            </a:r>
            <a:r>
              <a:rPr lang="en-US" sz="2800" dirty="0" smtClean="0"/>
              <a:t>patterns, making predictions, </a:t>
            </a:r>
            <a:r>
              <a:rPr lang="en-US" sz="2800" dirty="0"/>
              <a:t>and supporting decision </a:t>
            </a:r>
            <a:r>
              <a:rPr lang="en-US" sz="2800" dirty="0" smtClean="0"/>
              <a:t>making </a:t>
            </a:r>
          </a:p>
          <a:p>
            <a:pPr>
              <a:defRPr/>
            </a:pPr>
            <a:r>
              <a:rPr lang="en-US" sz="2800" dirty="0" smtClean="0">
                <a:solidFill>
                  <a:schemeClr val="accent2"/>
                </a:solidFill>
                <a:cs typeface="+mn-cs"/>
              </a:rPr>
              <a:t>Data Warehousing, Data mining, and Data Visualization </a:t>
            </a:r>
            <a:r>
              <a:rPr lang="en-US" sz="2800" dirty="0" smtClean="0">
                <a:cs typeface="+mn-cs"/>
              </a:rPr>
              <a:t>are  major components.</a:t>
            </a:r>
          </a:p>
        </p:txBody>
      </p:sp>
      <p:sp>
        <p:nvSpPr>
          <p:cNvPr id="18436" name="AutoShape 4"/>
          <p:cNvSpPr>
            <a:spLocks noChangeArrowheads="1"/>
          </p:cNvSpPr>
          <p:nvPr/>
        </p:nvSpPr>
        <p:spPr bwMode="auto">
          <a:xfrm>
            <a:off x="3218457" y="2314036"/>
            <a:ext cx="433388" cy="182563"/>
          </a:xfrm>
          <a:prstGeom prst="rightArrow">
            <a:avLst>
              <a:gd name="adj1" fmla="val 50000"/>
              <a:gd name="adj2" fmla="val 118772"/>
            </a:avLst>
          </a:prstGeom>
          <a:solidFill>
            <a:schemeClr val="tx1"/>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492310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41" y="274638"/>
            <a:ext cx="8229600" cy="1143000"/>
          </a:xfrm>
        </p:spPr>
        <p:txBody>
          <a:bodyPr/>
          <a:lstStyle/>
          <a:p>
            <a:r>
              <a:rPr lang="en-US" dirty="0" smtClean="0"/>
              <a:t>Data Analytics Overview</a:t>
            </a:r>
            <a:endParaRPr lang="en-US" dirty="0"/>
          </a:p>
        </p:txBody>
      </p:sp>
      <p:pic>
        <p:nvPicPr>
          <p:cNvPr id="4" name="Picture 3"/>
          <p:cNvPicPr>
            <a:picLocks noChangeAspect="1"/>
          </p:cNvPicPr>
          <p:nvPr/>
        </p:nvPicPr>
        <p:blipFill>
          <a:blip r:embed="rId2"/>
          <a:stretch>
            <a:fillRect/>
          </a:stretch>
        </p:blipFill>
        <p:spPr>
          <a:xfrm>
            <a:off x="838200" y="4572000"/>
            <a:ext cx="1154546" cy="762000"/>
          </a:xfrm>
          <a:prstGeom prst="rect">
            <a:avLst/>
          </a:prstGeom>
        </p:spPr>
      </p:pic>
      <p:pic>
        <p:nvPicPr>
          <p:cNvPr id="5" name="Picture 4"/>
          <p:cNvPicPr>
            <a:picLocks noChangeAspect="1"/>
          </p:cNvPicPr>
          <p:nvPr/>
        </p:nvPicPr>
        <p:blipFill>
          <a:blip r:embed="rId3"/>
          <a:stretch>
            <a:fillRect/>
          </a:stretch>
        </p:blipFill>
        <p:spPr>
          <a:xfrm flipH="1">
            <a:off x="152400" y="3505200"/>
            <a:ext cx="1066800" cy="932612"/>
          </a:xfrm>
          <a:prstGeom prst="rect">
            <a:avLst/>
          </a:prstGeom>
        </p:spPr>
      </p:pic>
      <p:pic>
        <p:nvPicPr>
          <p:cNvPr id="6" name="Picture 5"/>
          <p:cNvPicPr>
            <a:picLocks noChangeAspect="1"/>
          </p:cNvPicPr>
          <p:nvPr/>
        </p:nvPicPr>
        <p:blipFill>
          <a:blip r:embed="rId4"/>
          <a:stretch>
            <a:fillRect/>
          </a:stretch>
        </p:blipFill>
        <p:spPr>
          <a:xfrm>
            <a:off x="1066800" y="5410200"/>
            <a:ext cx="3124200" cy="471371"/>
          </a:xfrm>
          <a:prstGeom prst="rect">
            <a:avLst/>
          </a:prstGeom>
        </p:spPr>
      </p:pic>
      <p:pic>
        <p:nvPicPr>
          <p:cNvPr id="7" name="Picture 6"/>
          <p:cNvPicPr>
            <a:picLocks noChangeAspect="1"/>
          </p:cNvPicPr>
          <p:nvPr/>
        </p:nvPicPr>
        <p:blipFill>
          <a:blip r:embed="rId5"/>
          <a:stretch>
            <a:fillRect/>
          </a:stretch>
        </p:blipFill>
        <p:spPr>
          <a:xfrm>
            <a:off x="609600" y="2209800"/>
            <a:ext cx="1496418" cy="838200"/>
          </a:xfrm>
          <a:prstGeom prst="rect">
            <a:avLst/>
          </a:prstGeom>
        </p:spPr>
      </p:pic>
      <p:pic>
        <p:nvPicPr>
          <p:cNvPr id="8" name="Picture 7"/>
          <p:cNvPicPr>
            <a:picLocks noChangeAspect="1"/>
          </p:cNvPicPr>
          <p:nvPr/>
        </p:nvPicPr>
        <p:blipFill>
          <a:blip r:embed="rId6"/>
          <a:stretch>
            <a:fillRect/>
          </a:stretch>
        </p:blipFill>
        <p:spPr>
          <a:xfrm>
            <a:off x="1371600" y="3260271"/>
            <a:ext cx="838200" cy="778329"/>
          </a:xfrm>
          <a:prstGeom prst="rect">
            <a:avLst/>
          </a:prstGeom>
        </p:spPr>
      </p:pic>
      <p:pic>
        <p:nvPicPr>
          <p:cNvPr id="9" name="Picture 8"/>
          <p:cNvPicPr>
            <a:picLocks noChangeAspect="1"/>
          </p:cNvPicPr>
          <p:nvPr/>
        </p:nvPicPr>
        <p:blipFill>
          <a:blip r:embed="rId7"/>
          <a:stretch>
            <a:fillRect/>
          </a:stretch>
        </p:blipFill>
        <p:spPr>
          <a:xfrm>
            <a:off x="2514600" y="3810000"/>
            <a:ext cx="1600200" cy="1054899"/>
          </a:xfrm>
          <a:prstGeom prst="rect">
            <a:avLst/>
          </a:prstGeom>
        </p:spPr>
      </p:pic>
      <p:pic>
        <p:nvPicPr>
          <p:cNvPr id="10" name="Picture 9"/>
          <p:cNvPicPr>
            <a:picLocks noChangeAspect="1"/>
          </p:cNvPicPr>
          <p:nvPr/>
        </p:nvPicPr>
        <p:blipFill>
          <a:blip r:embed="rId8"/>
          <a:stretch>
            <a:fillRect/>
          </a:stretch>
        </p:blipFill>
        <p:spPr>
          <a:xfrm>
            <a:off x="6019800" y="1524000"/>
            <a:ext cx="2041277" cy="1143000"/>
          </a:xfrm>
          <a:prstGeom prst="rect">
            <a:avLst/>
          </a:prstGeom>
        </p:spPr>
      </p:pic>
      <p:pic>
        <p:nvPicPr>
          <p:cNvPr id="12" name="Picture 11"/>
          <p:cNvPicPr>
            <a:picLocks noChangeAspect="1"/>
          </p:cNvPicPr>
          <p:nvPr/>
        </p:nvPicPr>
        <p:blipFill>
          <a:blip r:embed="rId9"/>
          <a:stretch>
            <a:fillRect/>
          </a:stretch>
        </p:blipFill>
        <p:spPr>
          <a:xfrm>
            <a:off x="7848600" y="457200"/>
            <a:ext cx="1084521" cy="685800"/>
          </a:xfrm>
          <a:prstGeom prst="rect">
            <a:avLst/>
          </a:prstGeom>
        </p:spPr>
      </p:pic>
      <p:pic>
        <p:nvPicPr>
          <p:cNvPr id="13" name="Picture 12"/>
          <p:cNvPicPr>
            <a:picLocks noChangeAspect="1"/>
          </p:cNvPicPr>
          <p:nvPr/>
        </p:nvPicPr>
        <p:blipFill>
          <a:blip r:embed="rId10"/>
          <a:stretch>
            <a:fillRect/>
          </a:stretch>
        </p:blipFill>
        <p:spPr>
          <a:xfrm>
            <a:off x="4343400" y="2773496"/>
            <a:ext cx="1828800" cy="1112704"/>
          </a:xfrm>
          <a:prstGeom prst="rect">
            <a:avLst/>
          </a:prstGeom>
        </p:spPr>
      </p:pic>
      <p:sp>
        <p:nvSpPr>
          <p:cNvPr id="14" name="Right Arrow 13"/>
          <p:cNvSpPr/>
          <p:nvPr/>
        </p:nvSpPr>
        <p:spPr bwMode="auto">
          <a:xfrm rot="20259309">
            <a:off x="2157029" y="4741011"/>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ight Arrow 14"/>
          <p:cNvSpPr/>
          <p:nvPr/>
        </p:nvSpPr>
        <p:spPr bwMode="auto">
          <a:xfrm rot="2708383">
            <a:off x="2044160" y="3281166"/>
            <a:ext cx="1179117" cy="219467"/>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rot="17818140">
            <a:off x="2699320" y="5052033"/>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ight Arrow 17"/>
          <p:cNvSpPr/>
          <p:nvPr/>
        </p:nvSpPr>
        <p:spPr bwMode="auto">
          <a:xfrm rot="20259309">
            <a:off x="3710371" y="3521812"/>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ight Arrow 18"/>
          <p:cNvSpPr/>
          <p:nvPr/>
        </p:nvSpPr>
        <p:spPr bwMode="auto">
          <a:xfrm rot="20259309">
            <a:off x="5433629" y="2302612"/>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ight Arrow 19"/>
          <p:cNvSpPr/>
          <p:nvPr/>
        </p:nvSpPr>
        <p:spPr bwMode="auto">
          <a:xfrm rot="20259309">
            <a:off x="7110029" y="1083411"/>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ight Arrow 21"/>
          <p:cNvSpPr/>
          <p:nvPr/>
        </p:nvSpPr>
        <p:spPr bwMode="auto">
          <a:xfrm>
            <a:off x="1295400" y="4191000"/>
            <a:ext cx="12192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ight Arrow 22"/>
          <p:cNvSpPr/>
          <p:nvPr/>
        </p:nvSpPr>
        <p:spPr bwMode="auto">
          <a:xfrm rot="1480917">
            <a:off x="2288445" y="3889170"/>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741987" y="4643557"/>
            <a:ext cx="1964826" cy="646331"/>
          </a:xfrm>
          <a:prstGeom prst="rect">
            <a:avLst/>
          </a:prstGeom>
          <a:noFill/>
        </p:spPr>
        <p:txBody>
          <a:bodyPr wrap="none" rtlCol="0">
            <a:spAutoFit/>
          </a:bodyPr>
          <a:lstStyle/>
          <a:p>
            <a:r>
              <a:rPr lang="en-US" dirty="0" smtClean="0"/>
              <a:t>Data Consolidation</a:t>
            </a:r>
          </a:p>
          <a:p>
            <a:r>
              <a:rPr lang="en-US" dirty="0"/>
              <a:t>a</a:t>
            </a:r>
            <a:r>
              <a:rPr lang="en-US" dirty="0" smtClean="0"/>
              <a:t>nd Warehousing</a:t>
            </a:r>
            <a:endParaRPr lang="en-US" dirty="0"/>
          </a:p>
        </p:txBody>
      </p:sp>
      <p:sp>
        <p:nvSpPr>
          <p:cNvPr id="25" name="TextBox 24"/>
          <p:cNvSpPr txBox="1"/>
          <p:nvPr/>
        </p:nvSpPr>
        <p:spPr>
          <a:xfrm>
            <a:off x="4641801" y="4006334"/>
            <a:ext cx="1929773" cy="369332"/>
          </a:xfrm>
          <a:prstGeom prst="rect">
            <a:avLst/>
          </a:prstGeom>
          <a:noFill/>
        </p:spPr>
        <p:txBody>
          <a:bodyPr wrap="none" rtlCol="0">
            <a:spAutoFit/>
          </a:bodyPr>
          <a:lstStyle/>
          <a:p>
            <a:r>
              <a:rPr lang="en-US" dirty="0" smtClean="0"/>
              <a:t>Data Preparation</a:t>
            </a:r>
            <a:endParaRPr lang="en-US" dirty="0"/>
          </a:p>
        </p:txBody>
      </p:sp>
      <p:sp>
        <p:nvSpPr>
          <p:cNvPr id="26" name="TextBox 25"/>
          <p:cNvSpPr txBox="1"/>
          <p:nvPr/>
        </p:nvSpPr>
        <p:spPr>
          <a:xfrm>
            <a:off x="6400800" y="2819400"/>
            <a:ext cx="1694544" cy="646331"/>
          </a:xfrm>
          <a:prstGeom prst="rect">
            <a:avLst/>
          </a:prstGeom>
          <a:noFill/>
        </p:spPr>
        <p:txBody>
          <a:bodyPr wrap="none" rtlCol="0">
            <a:spAutoFit/>
          </a:bodyPr>
          <a:lstStyle/>
          <a:p>
            <a:r>
              <a:rPr lang="en-US" dirty="0" smtClean="0"/>
              <a:t>Data Mining</a:t>
            </a:r>
          </a:p>
          <a:p>
            <a:r>
              <a:rPr lang="en-US" dirty="0"/>
              <a:t>&amp;</a:t>
            </a:r>
            <a:r>
              <a:rPr lang="en-US" dirty="0" smtClean="0"/>
              <a:t> Visualization</a:t>
            </a:r>
            <a:endParaRPr lang="en-US" dirty="0"/>
          </a:p>
        </p:txBody>
      </p:sp>
      <p:sp>
        <p:nvSpPr>
          <p:cNvPr id="27" name="TextBox 26"/>
          <p:cNvSpPr txBox="1"/>
          <p:nvPr/>
        </p:nvSpPr>
        <p:spPr>
          <a:xfrm>
            <a:off x="7837769" y="1146484"/>
            <a:ext cx="1254605" cy="369332"/>
          </a:xfrm>
          <a:prstGeom prst="rect">
            <a:avLst/>
          </a:prstGeom>
          <a:noFill/>
        </p:spPr>
        <p:txBody>
          <a:bodyPr wrap="square" rtlCol="0">
            <a:spAutoFit/>
          </a:bodyPr>
          <a:lstStyle/>
          <a:p>
            <a:r>
              <a:rPr lang="en-US" dirty="0" smtClean="0"/>
              <a:t>Knowledge</a:t>
            </a:r>
            <a:endParaRPr lang="en-US" dirty="0"/>
          </a:p>
        </p:txBody>
      </p:sp>
    </p:spTree>
    <p:extLst>
      <p:ext uri="{BB962C8B-B14F-4D97-AF65-F5344CB8AC3E}">
        <p14:creationId xmlns:p14="http://schemas.microsoft.com/office/powerpoint/2010/main" val="3657269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P spid="20" grpId="0" animBg="1"/>
      <p:bldP spid="22" grpId="0" animBg="1"/>
      <p:bldP spid="23" grpId="0" animBg="1"/>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Data Analytics Overview</a:t>
            </a:r>
            <a:endParaRPr lang="en-US" dirty="0" smtClean="0">
              <a:cs typeface="+mj-cs"/>
            </a:endParaRPr>
          </a:p>
        </p:txBody>
      </p:sp>
      <p:sp>
        <p:nvSpPr>
          <p:cNvPr id="16387" name="Rectangle 3"/>
          <p:cNvSpPr>
            <a:spLocks noGrp="1" noChangeArrowheads="1"/>
          </p:cNvSpPr>
          <p:nvPr>
            <p:ph type="body" idx="1"/>
          </p:nvPr>
        </p:nvSpPr>
        <p:spPr>
          <a:xfrm>
            <a:off x="787400" y="1419225"/>
            <a:ext cx="7823200" cy="4114800"/>
          </a:xfrm>
        </p:spPr>
        <p:txBody>
          <a:bodyPr>
            <a:normAutofit/>
          </a:bodyPr>
          <a:lstStyle/>
          <a:p>
            <a:pPr algn="ctr">
              <a:lnSpc>
                <a:spcPct val="90000"/>
              </a:lnSpc>
              <a:buFont typeface="Wingdings" charset="0"/>
              <a:buNone/>
              <a:defRPr/>
            </a:pPr>
            <a:r>
              <a:rPr lang="en-US" sz="3600" dirty="0" smtClean="0">
                <a:solidFill>
                  <a:schemeClr val="accent2"/>
                </a:solidFill>
                <a:cs typeface="+mn-cs"/>
              </a:rPr>
              <a:t>Why has DA become important? </a:t>
            </a:r>
            <a:endParaRPr lang="en-US" dirty="0" smtClean="0">
              <a:cs typeface="+mn-cs"/>
            </a:endParaRPr>
          </a:p>
          <a:p>
            <a:pPr>
              <a:lnSpc>
                <a:spcPct val="90000"/>
              </a:lnSpc>
              <a:defRPr/>
            </a:pPr>
            <a:r>
              <a:rPr lang="en-US" sz="2800" dirty="0" smtClean="0">
                <a:cs typeface="+mn-cs"/>
              </a:rPr>
              <a:t>Abundance of data </a:t>
            </a:r>
            <a:r>
              <a:rPr lang="en-US" sz="2400" dirty="0" smtClean="0">
                <a:cs typeface="+mn-cs"/>
                <a:sym typeface="Wingdings"/>
              </a:rPr>
              <a:t>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Big Data</a:t>
            </a:r>
            <a:r>
              <a:rPr lang="en-US" sz="2800" dirty="0" smtClean="0">
                <a:cs typeface="+mn-cs"/>
              </a:rPr>
              <a:t> !!</a:t>
            </a:r>
          </a:p>
          <a:p>
            <a:pPr>
              <a:lnSpc>
                <a:spcPct val="90000"/>
              </a:lnSpc>
              <a:defRPr/>
            </a:pPr>
            <a:r>
              <a:rPr lang="en-US" sz="2800" dirty="0" smtClean="0">
                <a:cs typeface="+mn-cs"/>
              </a:rPr>
              <a:t>Inexpensive, powerful computing systems</a:t>
            </a:r>
          </a:p>
          <a:p>
            <a:pPr>
              <a:lnSpc>
                <a:spcPct val="90000"/>
              </a:lnSpc>
              <a:defRPr/>
            </a:pPr>
            <a:r>
              <a:rPr lang="en-US" sz="2800" dirty="0" smtClean="0">
                <a:cs typeface="+mn-cs"/>
              </a:rPr>
              <a:t>Strong theoretical/mathematical foundations </a:t>
            </a:r>
          </a:p>
          <a:p>
            <a:pPr lvl="1">
              <a:lnSpc>
                <a:spcPct val="90000"/>
              </a:lnSpc>
              <a:buSzPct val="75000"/>
              <a:defRPr/>
            </a:pPr>
            <a:r>
              <a:rPr lang="en-US" dirty="0"/>
              <a:t>s</a:t>
            </a:r>
            <a:r>
              <a:rPr lang="en-US" dirty="0" smtClean="0"/>
              <a:t>tatistics and machine learning</a:t>
            </a:r>
          </a:p>
          <a:p>
            <a:pPr lvl="1">
              <a:lnSpc>
                <a:spcPct val="90000"/>
              </a:lnSpc>
              <a:buSzPct val="75000"/>
              <a:defRPr/>
            </a:pPr>
            <a:r>
              <a:rPr lang="en-US" dirty="0" smtClean="0"/>
              <a:t>database management systems</a:t>
            </a:r>
          </a:p>
          <a:p>
            <a:pPr>
              <a:lnSpc>
                <a:spcPct val="90000"/>
              </a:lnSpc>
              <a:defRPr/>
            </a:pPr>
            <a:r>
              <a:rPr lang="en-US" sz="2800" dirty="0"/>
              <a:t>Competitive focus of organizations:</a:t>
            </a:r>
          </a:p>
          <a:p>
            <a:pPr lvl="1">
              <a:lnSpc>
                <a:spcPct val="90000"/>
              </a:lnSpc>
              <a:defRPr/>
            </a:pPr>
            <a:r>
              <a:rPr lang="en-US" sz="2400" b="1" i="1" dirty="0"/>
              <a:t>Business Intelligence, Knowledge </a:t>
            </a:r>
            <a:r>
              <a:rPr lang="en-US" sz="2400" b="1" i="1" dirty="0" smtClean="0"/>
              <a:t>Management</a:t>
            </a:r>
            <a:endParaRPr lang="en-US" i="1" dirty="0"/>
          </a:p>
          <a:p>
            <a:pPr lvl="1">
              <a:lnSpc>
                <a:spcPct val="90000"/>
              </a:lnSpc>
              <a:defRPr/>
            </a:pPr>
            <a:endParaRPr lang="en-US" sz="2400" b="1" i="1" dirty="0"/>
          </a:p>
        </p:txBody>
      </p:sp>
    </p:spTree>
    <p:extLst>
      <p:ext uri="{BB962C8B-B14F-4D97-AF65-F5344CB8AC3E}">
        <p14:creationId xmlns:p14="http://schemas.microsoft.com/office/powerpoint/2010/main" val="24506378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219200"/>
            <a:ext cx="3067253" cy="369332"/>
          </a:xfrm>
          <a:prstGeom prst="rect">
            <a:avLst/>
          </a:prstGeom>
          <a:noFill/>
        </p:spPr>
        <p:txBody>
          <a:bodyPr wrap="none" rtlCol="0">
            <a:spAutoFit/>
          </a:bodyPr>
          <a:lstStyle/>
          <a:p>
            <a:r>
              <a:rPr lang="en-US" dirty="0" err="1"/>
              <a:t>i</a:t>
            </a:r>
            <a:r>
              <a:rPr lang="en-US" dirty="0" err="1" smtClean="0"/>
              <a:t>nformaecon.com</a:t>
            </a:r>
            <a:r>
              <a:rPr lang="en-US" dirty="0" smtClean="0"/>
              <a:t> July, 2013</a:t>
            </a:r>
            <a:endParaRPr lang="en-US" dirty="0"/>
          </a:p>
        </p:txBody>
      </p:sp>
      <p:sp>
        <p:nvSpPr>
          <p:cNvPr id="2" name="Title 1"/>
          <p:cNvSpPr>
            <a:spLocks noGrp="1"/>
          </p:cNvSpPr>
          <p:nvPr>
            <p:ph type="title"/>
          </p:nvPr>
        </p:nvSpPr>
        <p:spPr/>
        <p:txBody>
          <a:bodyPr/>
          <a:lstStyle/>
          <a:p>
            <a:r>
              <a:rPr lang="en-US" dirty="0" smtClean="0"/>
              <a:t>DA and Agriculture</a:t>
            </a:r>
            <a:endParaRPr lang="en-US" dirty="0"/>
          </a:p>
        </p:txBody>
      </p:sp>
      <p:pic>
        <p:nvPicPr>
          <p:cNvPr id="6" name="Picture 5"/>
          <p:cNvPicPr>
            <a:picLocks noChangeAspect="1"/>
          </p:cNvPicPr>
          <p:nvPr/>
        </p:nvPicPr>
        <p:blipFill>
          <a:blip r:embed="rId2"/>
          <a:stretch>
            <a:fillRect/>
          </a:stretch>
        </p:blipFill>
        <p:spPr>
          <a:xfrm>
            <a:off x="685800" y="1600200"/>
            <a:ext cx="8063439" cy="2667000"/>
          </a:xfrm>
          <a:prstGeom prst="rect">
            <a:avLst/>
          </a:prstGeom>
        </p:spPr>
      </p:pic>
      <p:pic>
        <p:nvPicPr>
          <p:cNvPr id="8" name="Picture 7"/>
          <p:cNvPicPr>
            <a:picLocks noChangeAspect="1"/>
          </p:cNvPicPr>
          <p:nvPr/>
        </p:nvPicPr>
        <p:blipFill>
          <a:blip r:embed="rId3"/>
          <a:stretch>
            <a:fillRect/>
          </a:stretch>
        </p:blipFill>
        <p:spPr>
          <a:xfrm>
            <a:off x="533400" y="1219200"/>
            <a:ext cx="5994400" cy="4417426"/>
          </a:xfrm>
          <a:prstGeom prst="rect">
            <a:avLst/>
          </a:prstGeom>
        </p:spPr>
      </p:pic>
      <p:pic>
        <p:nvPicPr>
          <p:cNvPr id="5" name="Picture 4"/>
          <p:cNvPicPr>
            <a:picLocks noChangeAspect="1"/>
          </p:cNvPicPr>
          <p:nvPr/>
        </p:nvPicPr>
        <p:blipFill>
          <a:blip r:embed="rId4"/>
          <a:stretch>
            <a:fillRect/>
          </a:stretch>
        </p:blipFill>
        <p:spPr>
          <a:xfrm>
            <a:off x="2209800" y="1905000"/>
            <a:ext cx="6137030" cy="4724400"/>
          </a:xfrm>
          <a:prstGeom prst="rect">
            <a:avLst/>
          </a:prstGeom>
        </p:spPr>
      </p:pic>
      <p:pic>
        <p:nvPicPr>
          <p:cNvPr id="9" name="Picture 8"/>
          <p:cNvPicPr>
            <a:picLocks noChangeAspect="1"/>
          </p:cNvPicPr>
          <p:nvPr/>
        </p:nvPicPr>
        <p:blipFill>
          <a:blip r:embed="rId5"/>
          <a:stretch>
            <a:fillRect/>
          </a:stretch>
        </p:blipFill>
        <p:spPr>
          <a:xfrm>
            <a:off x="4309364" y="3073400"/>
            <a:ext cx="4834636" cy="3937000"/>
          </a:xfrm>
          <a:prstGeom prst="rect">
            <a:avLst/>
          </a:prstGeom>
        </p:spPr>
      </p:pic>
    </p:spTree>
    <p:extLst>
      <p:ext uri="{BB962C8B-B14F-4D97-AF65-F5344CB8AC3E}">
        <p14:creationId xmlns:p14="http://schemas.microsoft.com/office/powerpoint/2010/main" val="2844636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3" name="AutoShape 5"/>
          <p:cNvSpPr>
            <a:spLocks noChangeArrowheads="1"/>
          </p:cNvSpPr>
          <p:nvPr/>
        </p:nvSpPr>
        <p:spPr bwMode="auto">
          <a:xfrm>
            <a:off x="1141413" y="3808413"/>
            <a:ext cx="1831975" cy="1069975"/>
          </a:xfrm>
          <a:prstGeom prst="roundRect">
            <a:avLst>
              <a:gd name="adj" fmla="val 16648"/>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a:solidFill>
                  <a:schemeClr val="tx2"/>
                </a:solidFill>
                <a:cs typeface="+mn-cs"/>
              </a:rPr>
              <a:t>Identify</a:t>
            </a:r>
          </a:p>
          <a:p>
            <a:pPr algn="ctr">
              <a:defRPr/>
            </a:pPr>
            <a:r>
              <a:rPr lang="en-US" dirty="0">
                <a:solidFill>
                  <a:schemeClr val="tx2"/>
                </a:solidFill>
                <a:cs typeface="+mn-cs"/>
              </a:rPr>
              <a:t>Problem or </a:t>
            </a:r>
          </a:p>
          <a:p>
            <a:pPr algn="ctr">
              <a:defRPr/>
            </a:pPr>
            <a:r>
              <a:rPr lang="en-US" dirty="0">
                <a:solidFill>
                  <a:schemeClr val="tx2"/>
                </a:solidFill>
                <a:cs typeface="+mn-cs"/>
              </a:rPr>
              <a:t>Opportunity</a:t>
            </a:r>
          </a:p>
        </p:txBody>
      </p:sp>
      <p:sp>
        <p:nvSpPr>
          <p:cNvPr id="22534" name="AutoShape 6"/>
          <p:cNvSpPr>
            <a:spLocks noChangeArrowheads="1"/>
          </p:cNvSpPr>
          <p:nvPr/>
        </p:nvSpPr>
        <p:spPr bwMode="auto">
          <a:xfrm>
            <a:off x="3656013" y="5180013"/>
            <a:ext cx="1984375" cy="1069975"/>
          </a:xfrm>
          <a:prstGeom prst="roundRect">
            <a:avLst>
              <a:gd name="adj" fmla="val 16648"/>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a:solidFill>
                  <a:schemeClr val="tx2"/>
                </a:solidFill>
                <a:cs typeface="+mn-cs"/>
              </a:rPr>
              <a:t>Measure Effect</a:t>
            </a:r>
          </a:p>
          <a:p>
            <a:pPr algn="ctr">
              <a:defRPr/>
            </a:pPr>
            <a:r>
              <a:rPr lang="en-US">
                <a:solidFill>
                  <a:schemeClr val="tx2"/>
                </a:solidFill>
                <a:cs typeface="+mn-cs"/>
              </a:rPr>
              <a:t>of Action</a:t>
            </a:r>
          </a:p>
        </p:txBody>
      </p:sp>
      <p:sp>
        <p:nvSpPr>
          <p:cNvPr id="22535" name="AutoShape 7"/>
          <p:cNvSpPr>
            <a:spLocks noChangeArrowheads="1"/>
          </p:cNvSpPr>
          <p:nvPr/>
        </p:nvSpPr>
        <p:spPr bwMode="auto">
          <a:xfrm>
            <a:off x="6018213" y="3960813"/>
            <a:ext cx="1831975" cy="1069975"/>
          </a:xfrm>
          <a:prstGeom prst="roundRect">
            <a:avLst>
              <a:gd name="adj" fmla="val 16648"/>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a:solidFill>
                  <a:schemeClr val="tx2"/>
                </a:solidFill>
                <a:cs typeface="+mn-cs"/>
              </a:rPr>
              <a:t>Act  on</a:t>
            </a:r>
          </a:p>
          <a:p>
            <a:pPr algn="ctr">
              <a:defRPr/>
            </a:pPr>
            <a:r>
              <a:rPr lang="en-US">
                <a:solidFill>
                  <a:schemeClr val="tx2"/>
                </a:solidFill>
                <a:cs typeface="+mn-cs"/>
              </a:rPr>
              <a:t>Knowledge</a:t>
            </a:r>
          </a:p>
        </p:txBody>
      </p:sp>
      <p:sp>
        <p:nvSpPr>
          <p:cNvPr id="22537" name="AutoShape 9"/>
          <p:cNvSpPr>
            <a:spLocks noChangeArrowheads="1"/>
          </p:cNvSpPr>
          <p:nvPr/>
        </p:nvSpPr>
        <p:spPr bwMode="auto">
          <a:xfrm rot="19200000">
            <a:off x="1981200" y="2667000"/>
            <a:ext cx="990600" cy="609600"/>
          </a:xfrm>
          <a:prstGeom prst="rightArrow">
            <a:avLst>
              <a:gd name="adj1" fmla="val 50000"/>
              <a:gd name="adj2" fmla="val 406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8" name="AutoShape 10"/>
          <p:cNvSpPr>
            <a:spLocks noChangeArrowheads="1"/>
          </p:cNvSpPr>
          <p:nvPr/>
        </p:nvSpPr>
        <p:spPr bwMode="auto">
          <a:xfrm rot="8280000">
            <a:off x="6019800" y="5334000"/>
            <a:ext cx="990600" cy="609600"/>
          </a:xfrm>
          <a:prstGeom prst="rightArrow">
            <a:avLst>
              <a:gd name="adj1" fmla="val 50000"/>
              <a:gd name="adj2" fmla="val 406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9" name="AutoShape 11"/>
          <p:cNvSpPr>
            <a:spLocks noChangeArrowheads="1"/>
          </p:cNvSpPr>
          <p:nvPr/>
        </p:nvSpPr>
        <p:spPr bwMode="auto">
          <a:xfrm rot="13440000">
            <a:off x="2286000" y="5257800"/>
            <a:ext cx="990600" cy="609600"/>
          </a:xfrm>
          <a:prstGeom prst="rightArrow">
            <a:avLst>
              <a:gd name="adj1" fmla="val 50000"/>
              <a:gd name="adj2" fmla="val 406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40" name="AutoShape 12"/>
          <p:cNvSpPr>
            <a:spLocks noChangeArrowheads="1"/>
          </p:cNvSpPr>
          <p:nvPr/>
        </p:nvSpPr>
        <p:spPr bwMode="auto">
          <a:xfrm rot="3060000">
            <a:off x="6134100" y="2781300"/>
            <a:ext cx="990600" cy="609600"/>
          </a:xfrm>
          <a:prstGeom prst="rightArrow">
            <a:avLst>
              <a:gd name="adj1" fmla="val 50000"/>
              <a:gd name="adj2" fmla="val 406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42" name="Rectangle 14"/>
          <p:cNvSpPr>
            <a:spLocks noChangeArrowheads="1"/>
          </p:cNvSpPr>
          <p:nvPr/>
        </p:nvSpPr>
        <p:spPr bwMode="auto">
          <a:xfrm>
            <a:off x="6554788" y="2363788"/>
            <a:ext cx="18192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solidFill>
                  <a:schemeClr val="accent2"/>
                </a:solidFill>
                <a:cs typeface="+mn-cs"/>
              </a:rPr>
              <a:t>Knowledge</a:t>
            </a:r>
          </a:p>
        </p:txBody>
      </p:sp>
      <p:sp>
        <p:nvSpPr>
          <p:cNvPr id="22543" name="Rectangle 15"/>
          <p:cNvSpPr>
            <a:spLocks noChangeArrowheads="1"/>
          </p:cNvSpPr>
          <p:nvPr/>
        </p:nvSpPr>
        <p:spPr bwMode="auto">
          <a:xfrm>
            <a:off x="6707188" y="5564188"/>
            <a:ext cx="1225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solidFill>
                  <a:schemeClr val="accent2"/>
                </a:solidFill>
                <a:cs typeface="+mn-cs"/>
              </a:rPr>
              <a:t>Results</a:t>
            </a:r>
          </a:p>
        </p:txBody>
      </p:sp>
      <p:sp>
        <p:nvSpPr>
          <p:cNvPr id="22544" name="Rectangle 16"/>
          <p:cNvSpPr>
            <a:spLocks noChangeArrowheads="1"/>
          </p:cNvSpPr>
          <p:nvPr/>
        </p:nvSpPr>
        <p:spPr bwMode="auto">
          <a:xfrm>
            <a:off x="1220788" y="5564188"/>
            <a:ext cx="13652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solidFill>
                  <a:schemeClr val="accent2"/>
                </a:solidFill>
                <a:cs typeface="+mn-cs"/>
              </a:rPr>
              <a:t>Strategy</a:t>
            </a:r>
          </a:p>
        </p:txBody>
      </p:sp>
      <p:sp>
        <p:nvSpPr>
          <p:cNvPr id="22545" name="Rectangle 17"/>
          <p:cNvSpPr>
            <a:spLocks noChangeArrowheads="1"/>
          </p:cNvSpPr>
          <p:nvPr/>
        </p:nvSpPr>
        <p:spPr bwMode="auto">
          <a:xfrm>
            <a:off x="1052513" y="2430463"/>
            <a:ext cx="13858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dirty="0">
                <a:solidFill>
                  <a:schemeClr val="accent2"/>
                </a:solidFill>
                <a:cs typeface="+mn-cs"/>
              </a:rPr>
              <a:t>Problem</a:t>
            </a:r>
          </a:p>
        </p:txBody>
      </p:sp>
      <p:pic>
        <p:nvPicPr>
          <p:cNvPr id="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3408363" y="1339241"/>
            <a:ext cx="2326175" cy="2316099"/>
          </a:xfrm>
          <a:prstGeom prst="rect">
            <a:avLst/>
          </a:prstGeo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17" name="Rectangle 2050"/>
          <p:cNvSpPr>
            <a:spLocks noGrp="1" noChangeArrowheads="1"/>
          </p:cNvSpPr>
          <p:nvPr>
            <p:ph type="title"/>
          </p:nvPr>
        </p:nvSpPr>
        <p:spPr>
          <a:xfrm>
            <a:off x="517281" y="242034"/>
            <a:ext cx="8229600" cy="1143000"/>
          </a:xfrm>
        </p:spPr>
        <p:txBody>
          <a:bodyPr>
            <a:normAutofit/>
          </a:bodyPr>
          <a:lstStyle/>
          <a:p>
            <a:pPr>
              <a:defRPr/>
            </a:pPr>
            <a:r>
              <a:rPr lang="en-US" dirty="0" smtClean="0"/>
              <a:t>Business Intelligence/DA Cycle</a:t>
            </a:r>
            <a:endParaRPr lang="en-US" sz="4800" dirty="0" smtClean="0">
              <a:cs typeface="+mj-cs"/>
            </a:endParaRPr>
          </a:p>
        </p:txBody>
      </p:sp>
      <p:sp>
        <p:nvSpPr>
          <p:cNvPr id="2" name="TextBox 1"/>
          <p:cNvSpPr txBox="1"/>
          <p:nvPr/>
        </p:nvSpPr>
        <p:spPr>
          <a:xfrm>
            <a:off x="5091294" y="1484682"/>
            <a:ext cx="2612356" cy="923330"/>
          </a:xfrm>
          <a:prstGeom prst="rect">
            <a:avLst/>
          </a:prstGeom>
          <a:noFill/>
        </p:spPr>
        <p:txBody>
          <a:bodyPr wrap="square" rtlCol="0">
            <a:spAutoFit/>
          </a:bodyPr>
          <a:lstStyle/>
          <a:p>
            <a:pPr algn="ctr">
              <a:defRPr/>
            </a:pPr>
            <a:r>
              <a:rPr lang="en-US" dirty="0" smtClean="0">
                <a:solidFill>
                  <a:schemeClr val="tx2"/>
                </a:solidFill>
              </a:rPr>
              <a:t>Discover Knowledge </a:t>
            </a:r>
          </a:p>
          <a:p>
            <a:pPr algn="ctr">
              <a:defRPr/>
            </a:pPr>
            <a:r>
              <a:rPr lang="en-US" dirty="0" smtClean="0">
                <a:solidFill>
                  <a:schemeClr val="tx2"/>
                </a:solidFill>
              </a:rPr>
              <a:t>= Data Mining</a:t>
            </a:r>
          </a:p>
          <a:p>
            <a:endParaRPr lang="en-US" dirty="0"/>
          </a:p>
        </p:txBody>
      </p:sp>
      <p:pic>
        <p:nvPicPr>
          <p:cNvPr id="3" name="Picture 2"/>
          <p:cNvPicPr>
            <a:picLocks noChangeAspect="1"/>
          </p:cNvPicPr>
          <p:nvPr/>
        </p:nvPicPr>
        <p:blipFill>
          <a:blip r:embed="rId4"/>
          <a:stretch>
            <a:fillRect/>
          </a:stretch>
        </p:blipFill>
        <p:spPr>
          <a:xfrm>
            <a:off x="3569427" y="3568512"/>
            <a:ext cx="1953730" cy="1462276"/>
          </a:xfrm>
          <a:prstGeom prst="rect">
            <a:avLst/>
          </a:prstGeom>
        </p:spPr>
      </p:pic>
    </p:spTree>
    <p:extLst>
      <p:ext uri="{BB962C8B-B14F-4D97-AF65-F5344CB8AC3E}">
        <p14:creationId xmlns:p14="http://schemas.microsoft.com/office/powerpoint/2010/main" val="19231502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p:cTn id="7" dur="500" fill="hold"/>
                                        <p:tgtEl>
                                          <p:spTgt spid="22537"/>
                                        </p:tgtEl>
                                        <p:attrNameLst>
                                          <p:attrName>ppt_w</p:attrName>
                                        </p:attrNameLst>
                                      </p:cBhvr>
                                      <p:tavLst>
                                        <p:tav tm="0">
                                          <p:val>
                                            <p:fltVal val="0"/>
                                          </p:val>
                                        </p:tav>
                                        <p:tav tm="100000">
                                          <p:val>
                                            <p:strVal val="#ppt_w"/>
                                          </p:val>
                                        </p:tav>
                                      </p:tavLst>
                                    </p:anim>
                                    <p:anim calcmode="lin" valueType="num">
                                      <p:cBhvr>
                                        <p:cTn id="8" dur="500" fill="hold"/>
                                        <p:tgtEl>
                                          <p:spTgt spid="2253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2545"/>
                                        </p:tgtEl>
                                        <p:attrNameLst>
                                          <p:attrName>style.visibility</p:attrName>
                                        </p:attrNameLst>
                                      </p:cBhvr>
                                      <p:to>
                                        <p:strVal val="visible"/>
                                      </p:to>
                                    </p:set>
                                    <p:anim calcmode="lin" valueType="num">
                                      <p:cBhvr>
                                        <p:cTn id="11" dur="500" fill="hold"/>
                                        <p:tgtEl>
                                          <p:spTgt spid="22545"/>
                                        </p:tgtEl>
                                        <p:attrNameLst>
                                          <p:attrName>ppt_w</p:attrName>
                                        </p:attrNameLst>
                                      </p:cBhvr>
                                      <p:tavLst>
                                        <p:tav tm="0">
                                          <p:val>
                                            <p:fltVal val="0"/>
                                          </p:val>
                                        </p:tav>
                                        <p:tav tm="100000">
                                          <p:val>
                                            <p:strVal val="#ppt_w"/>
                                          </p:val>
                                        </p:tav>
                                      </p:tavLst>
                                    </p:anim>
                                    <p:anim calcmode="lin" valueType="num">
                                      <p:cBhvr>
                                        <p:cTn id="12" dur="500" fill="hold"/>
                                        <p:tgtEl>
                                          <p:spTgt spid="2254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2540"/>
                                        </p:tgtEl>
                                        <p:attrNameLst>
                                          <p:attrName>style.visibility</p:attrName>
                                        </p:attrNameLst>
                                      </p:cBhvr>
                                      <p:to>
                                        <p:strVal val="visible"/>
                                      </p:to>
                                    </p:set>
                                    <p:anim calcmode="lin" valueType="num">
                                      <p:cBhvr>
                                        <p:cTn id="27" dur="500" fill="hold"/>
                                        <p:tgtEl>
                                          <p:spTgt spid="22540"/>
                                        </p:tgtEl>
                                        <p:attrNameLst>
                                          <p:attrName>ppt_w</p:attrName>
                                        </p:attrNameLst>
                                      </p:cBhvr>
                                      <p:tavLst>
                                        <p:tav tm="0">
                                          <p:val>
                                            <p:fltVal val="0"/>
                                          </p:val>
                                        </p:tav>
                                        <p:tav tm="100000">
                                          <p:val>
                                            <p:strVal val="#ppt_w"/>
                                          </p:val>
                                        </p:tav>
                                      </p:tavLst>
                                    </p:anim>
                                    <p:anim calcmode="lin" valueType="num">
                                      <p:cBhvr>
                                        <p:cTn id="28" dur="500" fill="hold"/>
                                        <p:tgtEl>
                                          <p:spTgt spid="2254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2542"/>
                                        </p:tgtEl>
                                        <p:attrNameLst>
                                          <p:attrName>style.visibility</p:attrName>
                                        </p:attrNameLst>
                                      </p:cBhvr>
                                      <p:to>
                                        <p:strVal val="visible"/>
                                      </p:to>
                                    </p:set>
                                    <p:anim calcmode="lin" valueType="num">
                                      <p:cBhvr>
                                        <p:cTn id="31" dur="500" fill="hold"/>
                                        <p:tgtEl>
                                          <p:spTgt spid="22542"/>
                                        </p:tgtEl>
                                        <p:attrNameLst>
                                          <p:attrName>ppt_w</p:attrName>
                                        </p:attrNameLst>
                                      </p:cBhvr>
                                      <p:tavLst>
                                        <p:tav tm="0">
                                          <p:val>
                                            <p:fltVal val="0"/>
                                          </p:val>
                                        </p:tav>
                                        <p:tav tm="100000">
                                          <p:val>
                                            <p:strVal val="#ppt_w"/>
                                          </p:val>
                                        </p:tav>
                                      </p:tavLst>
                                    </p:anim>
                                    <p:anim calcmode="lin" valueType="num">
                                      <p:cBhvr>
                                        <p:cTn id="32" dur="500" fill="hold"/>
                                        <p:tgtEl>
                                          <p:spTgt spid="2254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2535"/>
                                        </p:tgtEl>
                                        <p:attrNameLst>
                                          <p:attrName>style.visibility</p:attrName>
                                        </p:attrNameLst>
                                      </p:cBhvr>
                                      <p:to>
                                        <p:strVal val="visible"/>
                                      </p:to>
                                    </p:set>
                                    <p:anim calcmode="lin" valueType="num">
                                      <p:cBhvr>
                                        <p:cTn id="37" dur="500" fill="hold"/>
                                        <p:tgtEl>
                                          <p:spTgt spid="22535"/>
                                        </p:tgtEl>
                                        <p:attrNameLst>
                                          <p:attrName>ppt_w</p:attrName>
                                        </p:attrNameLst>
                                      </p:cBhvr>
                                      <p:tavLst>
                                        <p:tav tm="0">
                                          <p:val>
                                            <p:fltVal val="0"/>
                                          </p:val>
                                        </p:tav>
                                        <p:tav tm="100000">
                                          <p:val>
                                            <p:strVal val="#ppt_w"/>
                                          </p:val>
                                        </p:tav>
                                      </p:tavLst>
                                    </p:anim>
                                    <p:anim calcmode="lin" valueType="num">
                                      <p:cBhvr>
                                        <p:cTn id="38"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2538"/>
                                        </p:tgtEl>
                                        <p:attrNameLst>
                                          <p:attrName>style.visibility</p:attrName>
                                        </p:attrNameLst>
                                      </p:cBhvr>
                                      <p:to>
                                        <p:strVal val="visible"/>
                                      </p:to>
                                    </p:set>
                                    <p:anim calcmode="lin" valueType="num">
                                      <p:cBhvr>
                                        <p:cTn id="43" dur="500" fill="hold"/>
                                        <p:tgtEl>
                                          <p:spTgt spid="22538"/>
                                        </p:tgtEl>
                                        <p:attrNameLst>
                                          <p:attrName>ppt_w</p:attrName>
                                        </p:attrNameLst>
                                      </p:cBhvr>
                                      <p:tavLst>
                                        <p:tav tm="0">
                                          <p:val>
                                            <p:fltVal val="0"/>
                                          </p:val>
                                        </p:tav>
                                        <p:tav tm="100000">
                                          <p:val>
                                            <p:strVal val="#ppt_w"/>
                                          </p:val>
                                        </p:tav>
                                      </p:tavLst>
                                    </p:anim>
                                    <p:anim calcmode="lin" valueType="num">
                                      <p:cBhvr>
                                        <p:cTn id="44" dur="500" fill="hold"/>
                                        <p:tgtEl>
                                          <p:spTgt spid="2253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2543"/>
                                        </p:tgtEl>
                                        <p:attrNameLst>
                                          <p:attrName>style.visibility</p:attrName>
                                        </p:attrNameLst>
                                      </p:cBhvr>
                                      <p:to>
                                        <p:strVal val="visible"/>
                                      </p:to>
                                    </p:set>
                                    <p:anim calcmode="lin" valueType="num">
                                      <p:cBhvr>
                                        <p:cTn id="47" dur="500" fill="hold"/>
                                        <p:tgtEl>
                                          <p:spTgt spid="22543"/>
                                        </p:tgtEl>
                                        <p:attrNameLst>
                                          <p:attrName>ppt_w</p:attrName>
                                        </p:attrNameLst>
                                      </p:cBhvr>
                                      <p:tavLst>
                                        <p:tav tm="0">
                                          <p:val>
                                            <p:fltVal val="0"/>
                                          </p:val>
                                        </p:tav>
                                        <p:tav tm="100000">
                                          <p:val>
                                            <p:strVal val="#ppt_w"/>
                                          </p:val>
                                        </p:tav>
                                      </p:tavLst>
                                    </p:anim>
                                    <p:anim calcmode="lin" valueType="num">
                                      <p:cBhvr>
                                        <p:cTn id="48" dur="500" fill="hold"/>
                                        <p:tgtEl>
                                          <p:spTgt spid="2254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2534"/>
                                        </p:tgtEl>
                                        <p:attrNameLst>
                                          <p:attrName>style.visibility</p:attrName>
                                        </p:attrNameLst>
                                      </p:cBhvr>
                                      <p:to>
                                        <p:strVal val="visible"/>
                                      </p:to>
                                    </p:set>
                                    <p:anim calcmode="lin" valueType="num">
                                      <p:cBhvr>
                                        <p:cTn id="53" dur="500" fill="hold"/>
                                        <p:tgtEl>
                                          <p:spTgt spid="22534"/>
                                        </p:tgtEl>
                                        <p:attrNameLst>
                                          <p:attrName>ppt_w</p:attrName>
                                        </p:attrNameLst>
                                      </p:cBhvr>
                                      <p:tavLst>
                                        <p:tav tm="0">
                                          <p:val>
                                            <p:fltVal val="0"/>
                                          </p:val>
                                        </p:tav>
                                        <p:tav tm="100000">
                                          <p:val>
                                            <p:strVal val="#ppt_w"/>
                                          </p:val>
                                        </p:tav>
                                      </p:tavLst>
                                    </p:anim>
                                    <p:anim calcmode="lin" valueType="num">
                                      <p:cBhvr>
                                        <p:cTn id="54" dur="500" fill="hold"/>
                                        <p:tgtEl>
                                          <p:spTgt spid="22534"/>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22539"/>
                                        </p:tgtEl>
                                        <p:attrNameLst>
                                          <p:attrName>style.visibility</p:attrName>
                                        </p:attrNameLst>
                                      </p:cBhvr>
                                      <p:to>
                                        <p:strVal val="visible"/>
                                      </p:to>
                                    </p:set>
                                    <p:anim calcmode="lin" valueType="num">
                                      <p:cBhvr>
                                        <p:cTn id="59" dur="500" fill="hold"/>
                                        <p:tgtEl>
                                          <p:spTgt spid="22539"/>
                                        </p:tgtEl>
                                        <p:attrNameLst>
                                          <p:attrName>ppt_w</p:attrName>
                                        </p:attrNameLst>
                                      </p:cBhvr>
                                      <p:tavLst>
                                        <p:tav tm="0">
                                          <p:val>
                                            <p:fltVal val="0"/>
                                          </p:val>
                                        </p:tav>
                                        <p:tav tm="100000">
                                          <p:val>
                                            <p:strVal val="#ppt_w"/>
                                          </p:val>
                                        </p:tav>
                                      </p:tavLst>
                                    </p:anim>
                                    <p:anim calcmode="lin" valueType="num">
                                      <p:cBhvr>
                                        <p:cTn id="60" dur="500" fill="hold"/>
                                        <p:tgtEl>
                                          <p:spTgt spid="22539"/>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2544"/>
                                        </p:tgtEl>
                                        <p:attrNameLst>
                                          <p:attrName>style.visibility</p:attrName>
                                        </p:attrNameLst>
                                      </p:cBhvr>
                                      <p:to>
                                        <p:strVal val="visible"/>
                                      </p:to>
                                    </p:set>
                                    <p:anim calcmode="lin" valueType="num">
                                      <p:cBhvr>
                                        <p:cTn id="63" dur="500" fill="hold"/>
                                        <p:tgtEl>
                                          <p:spTgt spid="22544"/>
                                        </p:tgtEl>
                                        <p:attrNameLst>
                                          <p:attrName>ppt_w</p:attrName>
                                        </p:attrNameLst>
                                      </p:cBhvr>
                                      <p:tavLst>
                                        <p:tav tm="0">
                                          <p:val>
                                            <p:fltVal val="0"/>
                                          </p:val>
                                        </p:tav>
                                        <p:tav tm="100000">
                                          <p:val>
                                            <p:strVal val="#ppt_w"/>
                                          </p:val>
                                        </p:tav>
                                      </p:tavLst>
                                    </p:anim>
                                    <p:anim calcmode="lin" valueType="num">
                                      <p:cBhvr>
                                        <p:cTn id="64" dur="500" fill="hold"/>
                                        <p:tgtEl>
                                          <p:spTgt spid="225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P spid="22537" grpId="0" animBg="1"/>
      <p:bldP spid="22538" grpId="0" animBg="1"/>
      <p:bldP spid="22539" grpId="0" animBg="1"/>
      <p:bldP spid="22540" grpId="0" animBg="1"/>
      <p:bldP spid="22542" grpId="0"/>
      <p:bldP spid="22543" grpId="0"/>
      <p:bldP spid="22544" grpId="0"/>
      <p:bldP spid="2254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pPr algn="ctr">
              <a:defRPr/>
            </a:pPr>
            <a:r>
              <a:rPr lang="en-US" sz="4000" dirty="0" smtClean="0">
                <a:cs typeface="+mj-cs"/>
              </a:rPr>
              <a:t>Application Areas </a:t>
            </a:r>
            <a:r>
              <a:rPr lang="en-US" sz="3600" dirty="0" smtClean="0">
                <a:cs typeface="+mj-cs"/>
              </a:rPr>
              <a:t/>
            </a:r>
            <a:br>
              <a:rPr lang="en-US" sz="3600" dirty="0" smtClean="0">
                <a:cs typeface="+mj-cs"/>
              </a:rPr>
            </a:br>
            <a:r>
              <a:rPr lang="en-US" sz="3600" dirty="0" smtClean="0">
                <a:solidFill>
                  <a:schemeClr val="tx1"/>
                </a:solidFill>
                <a:cs typeface="+mj-cs"/>
              </a:rPr>
              <a:t>Private/Commercial Sector</a:t>
            </a:r>
          </a:p>
        </p:txBody>
      </p:sp>
      <p:sp>
        <p:nvSpPr>
          <p:cNvPr id="118787" name="Rectangle 3"/>
          <p:cNvSpPr>
            <a:spLocks noGrp="1" noChangeArrowheads="1"/>
          </p:cNvSpPr>
          <p:nvPr>
            <p:ph type="body" idx="1"/>
          </p:nvPr>
        </p:nvSpPr>
        <p:spPr>
          <a:xfrm>
            <a:off x="819150" y="1543050"/>
            <a:ext cx="7772400" cy="4114800"/>
          </a:xfrm>
        </p:spPr>
        <p:txBody>
          <a:bodyPr>
            <a:normAutofit lnSpcReduction="10000"/>
          </a:bodyPr>
          <a:lstStyle/>
          <a:p>
            <a:pPr>
              <a:lnSpc>
                <a:spcPct val="90000"/>
              </a:lnSpc>
              <a:defRPr/>
            </a:pPr>
            <a:r>
              <a:rPr lang="en-US" sz="2400" b="1" dirty="0" smtClean="0">
                <a:solidFill>
                  <a:schemeClr val="accent2"/>
                </a:solidFill>
                <a:cs typeface="+mn-cs"/>
              </a:rPr>
              <a:t>Marketing:</a:t>
            </a:r>
            <a:r>
              <a:rPr lang="en-US" sz="2400" dirty="0" smtClean="0">
                <a:solidFill>
                  <a:schemeClr val="accent2"/>
                </a:solidFill>
                <a:cs typeface="+mn-cs"/>
              </a:rPr>
              <a:t>  </a:t>
            </a:r>
            <a:r>
              <a:rPr lang="en-US" sz="2400" dirty="0" smtClean="0">
                <a:cs typeface="+mn-cs"/>
              </a:rPr>
              <a:t>segmentation, targeted marketing,			customer relationship management, ...</a:t>
            </a:r>
            <a:endParaRPr lang="en-US" sz="2400" dirty="0" smtClean="0">
              <a:solidFill>
                <a:schemeClr val="tx2"/>
              </a:solidFill>
              <a:cs typeface="+mn-cs"/>
            </a:endParaRPr>
          </a:p>
          <a:p>
            <a:pPr>
              <a:lnSpc>
                <a:spcPct val="90000"/>
              </a:lnSpc>
              <a:defRPr/>
            </a:pPr>
            <a:r>
              <a:rPr lang="en-US" sz="2400" dirty="0" smtClean="0">
                <a:solidFill>
                  <a:schemeClr val="accent2"/>
                </a:solidFill>
                <a:cs typeface="+mn-cs"/>
              </a:rPr>
              <a:t>Finance:  </a:t>
            </a:r>
            <a:r>
              <a:rPr lang="en-US" sz="2400" dirty="0" smtClean="0">
                <a:cs typeface="+mn-cs"/>
              </a:rPr>
              <a:t>investment support, portfolio management</a:t>
            </a:r>
          </a:p>
          <a:p>
            <a:pPr>
              <a:lnSpc>
                <a:spcPct val="90000"/>
              </a:lnSpc>
              <a:defRPr/>
            </a:pPr>
            <a:r>
              <a:rPr lang="en-US" sz="2400" b="1" dirty="0" smtClean="0">
                <a:solidFill>
                  <a:schemeClr val="accent2"/>
                </a:solidFill>
                <a:cs typeface="+mn-cs"/>
              </a:rPr>
              <a:t>Banking &amp; Insurance:  </a:t>
            </a:r>
            <a:r>
              <a:rPr lang="en-US" sz="2400" dirty="0" smtClean="0">
                <a:cs typeface="+mn-cs"/>
              </a:rPr>
              <a:t>credit and policy approval</a:t>
            </a:r>
          </a:p>
          <a:p>
            <a:pPr>
              <a:lnSpc>
                <a:spcPct val="90000"/>
              </a:lnSpc>
              <a:defRPr/>
            </a:pPr>
            <a:r>
              <a:rPr lang="en-US" sz="2400" b="1" dirty="0" smtClean="0">
                <a:solidFill>
                  <a:schemeClr val="accent2"/>
                </a:solidFill>
                <a:cs typeface="+mn-cs"/>
              </a:rPr>
              <a:t>Agriculture/Food:</a:t>
            </a:r>
            <a:r>
              <a:rPr lang="en-US" sz="2400" dirty="0" smtClean="0">
                <a:solidFill>
                  <a:schemeClr val="accent2"/>
                </a:solidFill>
                <a:cs typeface="+mn-cs"/>
              </a:rPr>
              <a:t>  </a:t>
            </a:r>
            <a:r>
              <a:rPr lang="en-US" sz="2400" dirty="0" smtClean="0"/>
              <a:t>harvest forecasting, optimizing pesticide use, quality control (eggs, apples) </a:t>
            </a:r>
          </a:p>
          <a:p>
            <a:pPr>
              <a:lnSpc>
                <a:spcPct val="90000"/>
              </a:lnSpc>
              <a:defRPr/>
            </a:pPr>
            <a:r>
              <a:rPr lang="en-US" sz="2400" dirty="0" smtClean="0">
                <a:solidFill>
                  <a:schemeClr val="accent2"/>
                </a:solidFill>
                <a:cs typeface="+mn-cs"/>
              </a:rPr>
              <a:t>Science and medicine:   </a:t>
            </a:r>
            <a:r>
              <a:rPr lang="en-US" sz="2400" dirty="0" smtClean="0">
                <a:cs typeface="+mn-cs"/>
              </a:rPr>
              <a:t>hypothesis discovery, 				prediction, classification, diagnosis </a:t>
            </a:r>
          </a:p>
          <a:p>
            <a:pPr>
              <a:lnSpc>
                <a:spcPct val="90000"/>
              </a:lnSpc>
              <a:defRPr/>
            </a:pPr>
            <a:r>
              <a:rPr lang="en-US" sz="2400" b="1" dirty="0" smtClean="0">
                <a:solidFill>
                  <a:schemeClr val="accent2"/>
                </a:solidFill>
                <a:cs typeface="+mn-cs"/>
              </a:rPr>
              <a:t>Manufacturing:</a:t>
            </a:r>
            <a:r>
              <a:rPr lang="en-US" sz="2400" dirty="0" smtClean="0">
                <a:solidFill>
                  <a:schemeClr val="accent2"/>
                </a:solidFill>
                <a:cs typeface="+mn-cs"/>
              </a:rPr>
              <a:t>  </a:t>
            </a:r>
            <a:r>
              <a:rPr lang="en-US" sz="2400" dirty="0" smtClean="0">
                <a:cs typeface="+mn-cs"/>
              </a:rPr>
              <a:t>process modeling, quality control</a:t>
            </a:r>
          </a:p>
          <a:p>
            <a:pPr>
              <a:lnSpc>
                <a:spcPct val="90000"/>
              </a:lnSpc>
              <a:defRPr/>
            </a:pPr>
            <a:r>
              <a:rPr lang="en-US" sz="2400" dirty="0" smtClean="0">
                <a:solidFill>
                  <a:schemeClr val="accent2"/>
                </a:solidFill>
                <a:cs typeface="+mn-cs"/>
              </a:rPr>
              <a:t>Engineering:  </a:t>
            </a:r>
            <a:r>
              <a:rPr lang="en-US" sz="2400" dirty="0" smtClean="0">
                <a:cs typeface="+mn-cs"/>
              </a:rPr>
              <a:t>pattern recognition, signal processing</a:t>
            </a:r>
          </a:p>
          <a:p>
            <a:pPr>
              <a:lnSpc>
                <a:spcPct val="90000"/>
              </a:lnSpc>
              <a:defRPr/>
            </a:pPr>
            <a:r>
              <a:rPr lang="en-US" sz="2400" b="1" dirty="0" smtClean="0">
                <a:solidFill>
                  <a:schemeClr val="accent2"/>
                </a:solidFill>
                <a:cs typeface="+mn-cs"/>
              </a:rPr>
              <a:t>Environment:  </a:t>
            </a:r>
            <a:r>
              <a:rPr lang="en-US" sz="2400" dirty="0" smtClean="0">
                <a:cs typeface="+mn-cs"/>
              </a:rPr>
              <a:t>water quality, </a:t>
            </a:r>
            <a:r>
              <a:rPr lang="en-US" sz="2400" dirty="0" err="1" smtClean="0">
                <a:cs typeface="+mn-cs"/>
              </a:rPr>
              <a:t>acquiver</a:t>
            </a:r>
            <a:r>
              <a:rPr lang="en-US" sz="2400" dirty="0" smtClean="0">
                <a:cs typeface="+mn-cs"/>
              </a:rPr>
              <a:t> recharge models, erosion modeling, wastewater treatment control</a:t>
            </a:r>
          </a:p>
        </p:txBody>
      </p:sp>
    </p:spTree>
    <p:extLst>
      <p:ext uri="{BB962C8B-B14F-4D97-AF65-F5344CB8AC3E}">
        <p14:creationId xmlns:p14="http://schemas.microsoft.com/office/powerpoint/2010/main" val="3481763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algn="ctr">
              <a:defRPr/>
            </a:pPr>
            <a:r>
              <a:rPr lang="en-US" sz="4000" dirty="0" smtClean="0">
                <a:cs typeface="+mj-cs"/>
              </a:rPr>
              <a:t>Application Areas </a:t>
            </a:r>
            <a:r>
              <a:rPr lang="en-US" sz="3600" dirty="0" smtClean="0">
                <a:cs typeface="+mj-cs"/>
              </a:rPr>
              <a:t/>
            </a:r>
            <a:br>
              <a:rPr lang="en-US" sz="3600" dirty="0" smtClean="0">
                <a:cs typeface="+mj-cs"/>
              </a:rPr>
            </a:br>
            <a:r>
              <a:rPr lang="en-US" sz="3600" dirty="0" smtClean="0">
                <a:solidFill>
                  <a:schemeClr val="tx1"/>
                </a:solidFill>
                <a:cs typeface="+mj-cs"/>
              </a:rPr>
              <a:t>Public/Government Sector</a:t>
            </a:r>
          </a:p>
        </p:txBody>
      </p:sp>
      <p:sp>
        <p:nvSpPr>
          <p:cNvPr id="119811" name="Rectangle 3"/>
          <p:cNvSpPr>
            <a:spLocks noGrp="1" noChangeArrowheads="1"/>
          </p:cNvSpPr>
          <p:nvPr>
            <p:ph type="body" idx="1"/>
          </p:nvPr>
        </p:nvSpPr>
        <p:spPr>
          <a:xfrm>
            <a:off x="819150" y="1619250"/>
            <a:ext cx="7772400" cy="4114800"/>
          </a:xfrm>
        </p:spPr>
        <p:txBody>
          <a:bodyPr/>
          <a:lstStyle/>
          <a:p>
            <a:pPr>
              <a:lnSpc>
                <a:spcPct val="90000"/>
              </a:lnSpc>
              <a:defRPr/>
            </a:pPr>
            <a:r>
              <a:rPr lang="en-US" sz="2400" dirty="0" smtClean="0">
                <a:solidFill>
                  <a:schemeClr val="accent2"/>
                </a:solidFill>
                <a:cs typeface="+mn-cs"/>
              </a:rPr>
              <a:t>Finance:  </a:t>
            </a:r>
            <a:r>
              <a:rPr lang="en-US" sz="2400" dirty="0" smtClean="0">
                <a:cs typeface="+mn-cs"/>
              </a:rPr>
              <a:t>investment management, price forecasting</a:t>
            </a:r>
          </a:p>
          <a:p>
            <a:pPr>
              <a:lnSpc>
                <a:spcPct val="90000"/>
              </a:lnSpc>
              <a:defRPr/>
            </a:pPr>
            <a:r>
              <a:rPr lang="en-US" sz="2400" b="1" dirty="0" smtClean="0">
                <a:solidFill>
                  <a:schemeClr val="accent2"/>
                </a:solidFill>
                <a:cs typeface="+mn-cs"/>
              </a:rPr>
              <a:t>Taxation:</a:t>
            </a:r>
            <a:r>
              <a:rPr lang="en-US" sz="2400" dirty="0" smtClean="0">
                <a:solidFill>
                  <a:schemeClr val="accent2"/>
                </a:solidFill>
                <a:cs typeface="+mn-cs"/>
              </a:rPr>
              <a:t>  </a:t>
            </a:r>
            <a:r>
              <a:rPr lang="en-US" sz="2400" dirty="0" smtClean="0">
                <a:cs typeface="+mn-cs"/>
              </a:rPr>
              <a:t>adaptive monitoring, fraud detection </a:t>
            </a:r>
          </a:p>
          <a:p>
            <a:pPr>
              <a:lnSpc>
                <a:spcPct val="90000"/>
              </a:lnSpc>
              <a:defRPr/>
            </a:pPr>
            <a:r>
              <a:rPr lang="en-US" sz="2400" b="1" dirty="0" smtClean="0">
                <a:solidFill>
                  <a:schemeClr val="accent2"/>
                </a:solidFill>
                <a:cs typeface="+mn-cs"/>
              </a:rPr>
              <a:t>Health care:   </a:t>
            </a:r>
            <a:r>
              <a:rPr lang="en-US" sz="2400" dirty="0" smtClean="0">
                <a:cs typeface="+mn-cs"/>
              </a:rPr>
              <a:t>medical diagnosis, risk assessment,			cost /quality control</a:t>
            </a:r>
          </a:p>
          <a:p>
            <a:pPr>
              <a:lnSpc>
                <a:spcPct val="90000"/>
              </a:lnSpc>
              <a:defRPr/>
            </a:pPr>
            <a:r>
              <a:rPr lang="en-US" sz="2400" dirty="0" smtClean="0">
                <a:solidFill>
                  <a:schemeClr val="accent2"/>
                </a:solidFill>
                <a:cs typeface="+mn-cs"/>
              </a:rPr>
              <a:t>Education:  </a:t>
            </a:r>
            <a:r>
              <a:rPr lang="en-US" sz="2400" dirty="0" smtClean="0">
                <a:cs typeface="+mn-cs"/>
              </a:rPr>
              <a:t>process and quality modeling, 				resource forecasting</a:t>
            </a:r>
          </a:p>
          <a:p>
            <a:pPr>
              <a:lnSpc>
                <a:spcPct val="90000"/>
              </a:lnSpc>
              <a:defRPr/>
            </a:pPr>
            <a:r>
              <a:rPr lang="en-US" sz="2400" dirty="0" smtClean="0">
                <a:solidFill>
                  <a:schemeClr val="accent2"/>
                </a:solidFill>
                <a:cs typeface="+mn-cs"/>
              </a:rPr>
              <a:t>Insurance:  </a:t>
            </a:r>
            <a:r>
              <a:rPr lang="en-US" sz="2400" dirty="0" smtClean="0">
                <a:cs typeface="+mn-cs"/>
              </a:rPr>
              <a:t>worker</a:t>
            </a:r>
            <a:r>
              <a:rPr lang="ja-JP" altLang="en-US" sz="2400" dirty="0" smtClean="0">
                <a:latin typeface="Arial"/>
                <a:cs typeface="+mn-cs"/>
              </a:rPr>
              <a:t>’</a:t>
            </a:r>
            <a:r>
              <a:rPr lang="en-US" sz="2400" dirty="0" smtClean="0">
                <a:cs typeface="+mn-cs"/>
              </a:rPr>
              <a:t>s compensation analysis </a:t>
            </a:r>
          </a:p>
          <a:p>
            <a:pPr>
              <a:lnSpc>
                <a:spcPct val="90000"/>
              </a:lnSpc>
              <a:defRPr/>
            </a:pPr>
            <a:r>
              <a:rPr lang="en-US" sz="2400" dirty="0" smtClean="0">
                <a:solidFill>
                  <a:schemeClr val="accent2"/>
                </a:solidFill>
                <a:cs typeface="+mn-cs"/>
              </a:rPr>
              <a:t>Security:   </a:t>
            </a:r>
            <a:r>
              <a:rPr lang="en-US" sz="2400" dirty="0" smtClean="0">
                <a:cs typeface="+mn-cs"/>
              </a:rPr>
              <a:t>bomb, iceberg detection</a:t>
            </a:r>
          </a:p>
          <a:p>
            <a:pPr>
              <a:lnSpc>
                <a:spcPct val="90000"/>
              </a:lnSpc>
              <a:defRPr/>
            </a:pPr>
            <a:r>
              <a:rPr lang="en-US" sz="2400" dirty="0" smtClean="0">
                <a:solidFill>
                  <a:schemeClr val="accent2"/>
                </a:solidFill>
                <a:cs typeface="+mn-cs"/>
              </a:rPr>
              <a:t>Transportation:  </a:t>
            </a:r>
            <a:r>
              <a:rPr lang="en-US" sz="2400" dirty="0" smtClean="0">
                <a:cs typeface="+mn-cs"/>
              </a:rPr>
              <a:t>simulation and analysis</a:t>
            </a:r>
          </a:p>
          <a:p>
            <a:pPr>
              <a:lnSpc>
                <a:spcPct val="90000"/>
              </a:lnSpc>
              <a:defRPr/>
            </a:pPr>
            <a:r>
              <a:rPr lang="en-US" sz="2400" b="1" dirty="0" smtClean="0">
                <a:solidFill>
                  <a:schemeClr val="accent2"/>
                </a:solidFill>
                <a:cs typeface="+mn-cs"/>
              </a:rPr>
              <a:t>Public Admin:  </a:t>
            </a:r>
            <a:r>
              <a:rPr lang="en-US" sz="2400" dirty="0" smtClean="0">
                <a:cs typeface="+mn-cs"/>
              </a:rPr>
              <a:t>demographic analysis, municipal planning </a:t>
            </a:r>
          </a:p>
        </p:txBody>
      </p:sp>
    </p:spTree>
    <p:extLst>
      <p:ext uri="{BB962C8B-B14F-4D97-AF65-F5344CB8AC3E}">
        <p14:creationId xmlns:p14="http://schemas.microsoft.com/office/powerpoint/2010/main" val="3660763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2</a:t>
            </a:fld>
            <a:endParaRPr lang="en-US"/>
          </a:p>
        </p:txBody>
      </p:sp>
      <p:pic>
        <p:nvPicPr>
          <p:cNvPr id="7" name="Picture 6">
            <a:hlinkClick r:id="rId2"/>
          </p:cNvPr>
          <p:cNvPicPr>
            <a:picLocks noChangeAspect="1"/>
          </p:cNvPicPr>
          <p:nvPr/>
        </p:nvPicPr>
        <p:blipFill>
          <a:blip r:embed="rId3"/>
          <a:stretch>
            <a:fillRect/>
          </a:stretch>
        </p:blipFill>
        <p:spPr>
          <a:xfrm>
            <a:off x="1387046" y="195881"/>
            <a:ext cx="6676934" cy="5917621"/>
          </a:xfrm>
          <a:prstGeom prst="rect">
            <a:avLst/>
          </a:prstGeom>
        </p:spPr>
      </p:pic>
    </p:spTree>
    <p:extLst>
      <p:ext uri="{BB962C8B-B14F-4D97-AF65-F5344CB8AC3E}">
        <p14:creationId xmlns:p14="http://schemas.microsoft.com/office/powerpoint/2010/main" val="20181514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 and Agriculture</a:t>
            </a:r>
          </a:p>
        </p:txBody>
      </p:sp>
      <p:pic>
        <p:nvPicPr>
          <p:cNvPr id="5" name="Picture 4"/>
          <p:cNvPicPr>
            <a:picLocks noChangeAspect="1"/>
          </p:cNvPicPr>
          <p:nvPr/>
        </p:nvPicPr>
        <p:blipFill>
          <a:blip r:embed="rId2"/>
          <a:stretch>
            <a:fillRect/>
          </a:stretch>
        </p:blipFill>
        <p:spPr>
          <a:xfrm>
            <a:off x="609600" y="1219200"/>
            <a:ext cx="7892414" cy="4477966"/>
          </a:xfrm>
          <a:prstGeom prst="rect">
            <a:avLst/>
          </a:prstGeom>
        </p:spPr>
      </p:pic>
    </p:spTree>
    <p:extLst>
      <p:ext uri="{BB962C8B-B14F-4D97-AF65-F5344CB8AC3E}">
        <p14:creationId xmlns:p14="http://schemas.microsoft.com/office/powerpoint/2010/main" val="350927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21</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normAutofit/>
          </a:bodyPr>
          <a:lstStyle/>
          <a:p>
            <a:r>
              <a:rPr lang="en-CA" dirty="0"/>
              <a:t>The </a:t>
            </a:r>
            <a:r>
              <a:rPr lang="en-CA" dirty="0" smtClean="0"/>
              <a:t>Data Mining Process</a:t>
            </a:r>
            <a:endParaRPr lang="en-CA" dirty="0"/>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7250347" y="1663580"/>
            <a:ext cx="1436453" cy="2893100"/>
          </a:xfrm>
          <a:prstGeom prst="rect">
            <a:avLst/>
          </a:prstGeom>
          <a:noFill/>
        </p:spPr>
        <p:txBody>
          <a:bodyPr wrap="square" rtlCol="0">
            <a:spAutoFit/>
          </a:bodyPr>
          <a:lstStyle/>
          <a:p>
            <a:r>
              <a:rPr lang="en-US" sz="2000" b="1" dirty="0" smtClean="0"/>
              <a:t>CRISP-DM</a:t>
            </a:r>
          </a:p>
          <a:p>
            <a:r>
              <a:rPr lang="en-US" b="1" dirty="0" smtClean="0"/>
              <a:t>Method</a:t>
            </a:r>
          </a:p>
          <a:p>
            <a:endParaRPr lang="en-US" b="1" dirty="0"/>
          </a:p>
          <a:p>
            <a:r>
              <a:rPr lang="en-US" b="1" dirty="0" err="1" smtClean="0"/>
              <a:t>CR</a:t>
            </a:r>
            <a:r>
              <a:rPr lang="en-US" dirty="0" err="1" smtClean="0"/>
              <a:t>oss</a:t>
            </a:r>
            <a:endParaRPr lang="en-US" dirty="0" smtClean="0"/>
          </a:p>
          <a:p>
            <a:r>
              <a:rPr lang="en-US" b="1" dirty="0" smtClean="0"/>
              <a:t>I</a:t>
            </a:r>
            <a:r>
              <a:rPr lang="en-US" dirty="0" smtClean="0"/>
              <a:t>ndustry </a:t>
            </a:r>
          </a:p>
          <a:p>
            <a:r>
              <a:rPr lang="en-US" b="1" dirty="0" smtClean="0"/>
              <a:t>S</a:t>
            </a:r>
            <a:r>
              <a:rPr lang="en-US" dirty="0" smtClean="0"/>
              <a:t>tandard </a:t>
            </a:r>
          </a:p>
          <a:p>
            <a:r>
              <a:rPr lang="en-US" b="1" dirty="0" smtClean="0"/>
              <a:t>P</a:t>
            </a:r>
            <a:r>
              <a:rPr lang="en-US" dirty="0" smtClean="0"/>
              <a:t>rocess </a:t>
            </a:r>
          </a:p>
          <a:p>
            <a:r>
              <a:rPr lang="en-US" dirty="0" smtClean="0"/>
              <a:t>for</a:t>
            </a:r>
          </a:p>
          <a:p>
            <a:r>
              <a:rPr lang="en-US" b="1" dirty="0" smtClean="0"/>
              <a:t>D</a:t>
            </a:r>
            <a:r>
              <a:rPr lang="en-US" dirty="0" smtClean="0"/>
              <a:t>ata </a:t>
            </a:r>
          </a:p>
          <a:p>
            <a:r>
              <a:rPr lang="en-US" b="1" dirty="0" smtClean="0"/>
              <a:t>M</a:t>
            </a:r>
            <a:r>
              <a:rPr lang="en-US" dirty="0" smtClean="0"/>
              <a:t>ining</a:t>
            </a:r>
            <a:endParaRPr lang="en-US" dirty="0"/>
          </a:p>
        </p:txBody>
      </p:sp>
      <p:sp>
        <p:nvSpPr>
          <p:cNvPr id="3" name="TextBox 2"/>
          <p:cNvSpPr txBox="1"/>
          <p:nvPr/>
        </p:nvSpPr>
        <p:spPr>
          <a:xfrm>
            <a:off x="6666378" y="4981526"/>
            <a:ext cx="2163863" cy="1107996"/>
          </a:xfrm>
          <a:prstGeom prst="rect">
            <a:avLst/>
          </a:prstGeom>
          <a:noFill/>
        </p:spPr>
        <p:txBody>
          <a:bodyPr wrap="square" rtlCol="0">
            <a:spAutoFit/>
          </a:bodyPr>
          <a:lstStyle/>
          <a:p>
            <a:r>
              <a:rPr lang="en-US" sz="1600" dirty="0"/>
              <a:t>Developed by employees at SPSS, NCR, </a:t>
            </a:r>
            <a:r>
              <a:rPr lang="en-US" sz="1600" dirty="0" err="1"/>
              <a:t>DaimlerCrysler</a:t>
            </a:r>
            <a:r>
              <a:rPr lang="en-US" sz="1600" dirty="0"/>
              <a:t> </a:t>
            </a:r>
          </a:p>
          <a:p>
            <a:endParaRPr lang="en-US" dirty="0"/>
          </a:p>
        </p:txBody>
      </p:sp>
    </p:spTree>
    <p:extLst>
      <p:ext uri="{BB962C8B-B14F-4D97-AF65-F5344CB8AC3E}">
        <p14:creationId xmlns:p14="http://schemas.microsoft.com/office/powerpoint/2010/main" val="4236818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22</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normAutofit/>
          </a:bodyPr>
          <a:lstStyle/>
          <a:p>
            <a:r>
              <a:rPr lang="en-CA" dirty="0" smtClean="0"/>
              <a:t>The CRISP-DM Method</a:t>
            </a:r>
            <a:endParaRPr lang="en-CA" dirty="0"/>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938766" y="2796194"/>
            <a:ext cx="4933650" cy="2031325"/>
          </a:xfrm>
          <a:prstGeom prst="rect">
            <a:avLst/>
          </a:prstGeom>
          <a:solidFill>
            <a:schemeClr val="bg1"/>
          </a:solidFill>
        </p:spPr>
        <p:txBody>
          <a:bodyPr wrap="square" rtlCol="0">
            <a:spAutoFit/>
          </a:bodyPr>
          <a:lstStyle/>
          <a:p>
            <a:r>
              <a:rPr lang="en-US" b="1" i="1" dirty="0"/>
              <a:t>Business </a:t>
            </a:r>
            <a:r>
              <a:rPr lang="en-US" b="1" i="1" dirty="0" smtClean="0"/>
              <a:t>Understanding:</a:t>
            </a:r>
          </a:p>
          <a:p>
            <a:pPr marL="285750" indent="-285750">
              <a:buFont typeface="Arial"/>
              <a:buChar char="•"/>
            </a:pPr>
            <a:r>
              <a:rPr lang="en-US" dirty="0" smtClean="0"/>
              <a:t>Establish project </a:t>
            </a:r>
            <a:r>
              <a:rPr lang="en-US" dirty="0"/>
              <a:t>objectives and </a:t>
            </a:r>
            <a:r>
              <a:rPr lang="en-US" dirty="0" smtClean="0"/>
              <a:t>requirements</a:t>
            </a:r>
          </a:p>
          <a:p>
            <a:pPr marL="285750" indent="-285750">
              <a:buFont typeface="Arial"/>
              <a:buChar char="•"/>
            </a:pPr>
            <a:r>
              <a:rPr lang="en-US" dirty="0" smtClean="0"/>
              <a:t>Convert into </a:t>
            </a:r>
            <a:r>
              <a:rPr lang="en-US" dirty="0"/>
              <a:t>a data mining problem </a:t>
            </a:r>
            <a:r>
              <a:rPr lang="en-US" dirty="0" smtClean="0"/>
              <a:t>definition</a:t>
            </a:r>
          </a:p>
          <a:p>
            <a:pPr marL="285750" indent="-285750">
              <a:buFont typeface="Arial"/>
              <a:buChar char="•"/>
            </a:pPr>
            <a:r>
              <a:rPr lang="en-US" dirty="0" smtClean="0"/>
              <a:t>Consider model </a:t>
            </a:r>
            <a:r>
              <a:rPr lang="en-US" dirty="0"/>
              <a:t>transparency, personal privacy, key input </a:t>
            </a:r>
            <a:r>
              <a:rPr lang="en-US" dirty="0" smtClean="0"/>
              <a:t>variables, various approaches</a:t>
            </a:r>
          </a:p>
          <a:p>
            <a:pPr marL="285750" indent="-285750">
              <a:buFont typeface="Arial"/>
              <a:buChar char="•"/>
            </a:pPr>
            <a:r>
              <a:rPr lang="en-US" dirty="0" smtClean="0"/>
              <a:t>Define </a:t>
            </a:r>
            <a:r>
              <a:rPr lang="en-US" dirty="0"/>
              <a:t>the success </a:t>
            </a:r>
            <a:r>
              <a:rPr lang="en-US" dirty="0" smtClean="0"/>
              <a:t>criteria</a:t>
            </a:r>
          </a:p>
          <a:p>
            <a:pPr marL="285750" indent="-285750">
              <a:buFont typeface="Arial"/>
              <a:buChar char="•"/>
            </a:pPr>
            <a:r>
              <a:rPr lang="en-US" dirty="0" smtClean="0"/>
              <a:t>Create a </a:t>
            </a:r>
            <a:r>
              <a:rPr lang="en-US" dirty="0"/>
              <a:t>detailed project plan.</a:t>
            </a:r>
          </a:p>
        </p:txBody>
      </p:sp>
      <p:sp>
        <p:nvSpPr>
          <p:cNvPr id="3" name="Rectangle 2"/>
          <p:cNvSpPr/>
          <p:nvPr/>
        </p:nvSpPr>
        <p:spPr>
          <a:xfrm>
            <a:off x="3124200" y="1940141"/>
            <a:ext cx="1255920" cy="620901"/>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5392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23</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normAutofit/>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2393461" y="2713912"/>
            <a:ext cx="4816231" cy="2031325"/>
          </a:xfrm>
          <a:prstGeom prst="rect">
            <a:avLst/>
          </a:prstGeom>
          <a:solidFill>
            <a:schemeClr val="bg1"/>
          </a:solidFill>
        </p:spPr>
        <p:txBody>
          <a:bodyPr wrap="square">
            <a:spAutoFit/>
          </a:bodyPr>
          <a:lstStyle/>
          <a:p>
            <a:r>
              <a:rPr lang="en-US" b="1" i="1" dirty="0"/>
              <a:t>Data </a:t>
            </a:r>
            <a:r>
              <a:rPr lang="en-US" b="1" i="1" dirty="0" smtClean="0"/>
              <a:t>Understanding</a:t>
            </a:r>
            <a:r>
              <a:rPr lang="en-US" dirty="0" smtClean="0"/>
              <a:t>:</a:t>
            </a:r>
          </a:p>
          <a:p>
            <a:pPr marL="285750" indent="-285750">
              <a:buFont typeface="Arial"/>
              <a:buChar char="•"/>
            </a:pPr>
            <a:r>
              <a:rPr lang="en-US" dirty="0" smtClean="0"/>
              <a:t>Identify internal and external sources of data</a:t>
            </a:r>
            <a:endParaRPr lang="en-US" dirty="0"/>
          </a:p>
          <a:p>
            <a:pPr marL="285750" indent="-285750">
              <a:buFont typeface="Arial"/>
              <a:buChar char="•"/>
            </a:pPr>
            <a:r>
              <a:rPr lang="en-US" dirty="0" smtClean="0"/>
              <a:t>Discover </a:t>
            </a:r>
            <a:r>
              <a:rPr lang="en-US" dirty="0"/>
              <a:t>insights into the data </a:t>
            </a:r>
            <a:endParaRPr lang="en-US" dirty="0" smtClean="0"/>
          </a:p>
          <a:p>
            <a:pPr marL="285750" indent="-285750">
              <a:buFont typeface="Arial"/>
              <a:buChar char="•"/>
            </a:pPr>
            <a:r>
              <a:rPr lang="en-US" dirty="0"/>
              <a:t>Identify data quality problems</a:t>
            </a:r>
          </a:p>
          <a:p>
            <a:pPr marL="285750" indent="-285750">
              <a:buFont typeface="Arial"/>
              <a:buChar char="•"/>
            </a:pPr>
            <a:r>
              <a:rPr lang="en-US" dirty="0" smtClean="0"/>
              <a:t>Detect </a:t>
            </a:r>
            <a:r>
              <a:rPr lang="en-US" dirty="0"/>
              <a:t>interesting </a:t>
            </a:r>
            <a:r>
              <a:rPr lang="en-US" dirty="0" smtClean="0"/>
              <a:t>subsets of data </a:t>
            </a:r>
          </a:p>
          <a:p>
            <a:pPr marL="285750" indent="-285750">
              <a:buFont typeface="Arial"/>
              <a:buChar char="•"/>
            </a:pPr>
            <a:r>
              <a:rPr lang="en-GB" dirty="0" smtClean="0"/>
              <a:t>Create initial </a:t>
            </a:r>
            <a:r>
              <a:rPr lang="en-GB" dirty="0"/>
              <a:t>Meta Data Report (MDR</a:t>
            </a:r>
            <a:r>
              <a:rPr lang="en-GB" dirty="0" smtClean="0"/>
              <a:t>) - Data about the data (syntax </a:t>
            </a:r>
            <a:r>
              <a:rPr lang="en-GB" dirty="0"/>
              <a:t>and </a:t>
            </a:r>
            <a:r>
              <a:rPr lang="en-GB" dirty="0" smtClean="0"/>
              <a:t>semantics)</a:t>
            </a:r>
            <a:endParaRPr lang="en-US" dirty="0"/>
          </a:p>
        </p:txBody>
      </p:sp>
      <p:sp>
        <p:nvSpPr>
          <p:cNvPr id="9" name="Rectangle 8"/>
          <p:cNvSpPr/>
          <p:nvPr/>
        </p:nvSpPr>
        <p:spPr>
          <a:xfrm>
            <a:off x="4713880" y="1949448"/>
            <a:ext cx="1255920" cy="620901"/>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3184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z="4000" dirty="0" smtClean="0">
                <a:cs typeface="+mj-cs"/>
              </a:rPr>
              <a:t>Data Consolidation &amp; Warehousing</a:t>
            </a:r>
          </a:p>
        </p:txBody>
      </p:sp>
      <p:sp>
        <p:nvSpPr>
          <p:cNvPr id="43011" name="Rectangle 3"/>
          <p:cNvSpPr>
            <a:spLocks noGrp="1" noChangeArrowheads="1"/>
          </p:cNvSpPr>
          <p:nvPr>
            <p:ph type="body" idx="1"/>
          </p:nvPr>
        </p:nvSpPr>
        <p:spPr>
          <a:xfrm>
            <a:off x="704850" y="1985963"/>
            <a:ext cx="7772400" cy="4114800"/>
          </a:xfrm>
        </p:spPr>
        <p:txBody>
          <a:bodyPr/>
          <a:lstStyle/>
          <a:p>
            <a:pPr algn="ctr">
              <a:buFont typeface="Wingdings" charset="0"/>
              <a:buNone/>
              <a:defRPr/>
            </a:pPr>
            <a:r>
              <a:rPr lang="en-US" sz="3600" dirty="0" smtClean="0">
                <a:solidFill>
                  <a:schemeClr val="accent2"/>
                </a:solidFill>
                <a:cs typeface="+mn-cs"/>
              </a:rPr>
              <a:t>Garbage in      Garbage out </a:t>
            </a:r>
            <a:endParaRPr lang="en-US" sz="2800" dirty="0" smtClean="0">
              <a:cs typeface="+mn-cs"/>
            </a:endParaRPr>
          </a:p>
          <a:p>
            <a:pPr>
              <a:defRPr/>
            </a:pPr>
            <a:r>
              <a:rPr lang="en-US" sz="2800" dirty="0" smtClean="0">
                <a:cs typeface="+mn-cs"/>
              </a:rPr>
              <a:t>The quality of results relates directly to quality of the data</a:t>
            </a:r>
            <a:endParaRPr lang="en-US" sz="2800" dirty="0" smtClean="0">
              <a:solidFill>
                <a:schemeClr val="tx2"/>
              </a:solidFill>
              <a:cs typeface="+mn-cs"/>
            </a:endParaRPr>
          </a:p>
          <a:p>
            <a:pPr>
              <a:defRPr/>
            </a:pPr>
            <a:r>
              <a:rPr lang="en-US" sz="2800" dirty="0" smtClean="0">
                <a:cs typeface="+mn-cs"/>
              </a:rPr>
              <a:t>50%-70% of </a:t>
            </a:r>
            <a:r>
              <a:rPr lang="en-US" sz="2800" dirty="0" smtClean="0"/>
              <a:t>DM</a:t>
            </a:r>
            <a:r>
              <a:rPr lang="en-US" sz="2800" dirty="0" smtClean="0">
                <a:cs typeface="+mn-cs"/>
              </a:rPr>
              <a:t> process effort will be spent on data consolidation</a:t>
            </a:r>
            <a:r>
              <a:rPr lang="en-US" sz="2800" dirty="0"/>
              <a:t> </a:t>
            </a:r>
            <a:r>
              <a:rPr lang="en-US" sz="2800" dirty="0" smtClean="0"/>
              <a:t>and preparation</a:t>
            </a:r>
          </a:p>
          <a:p>
            <a:pPr>
              <a:defRPr/>
            </a:pPr>
            <a:r>
              <a:rPr lang="en-US" sz="2800" dirty="0" smtClean="0">
                <a:cs typeface="+mn-cs"/>
              </a:rPr>
              <a:t>Major justification for a </a:t>
            </a:r>
            <a:r>
              <a:rPr lang="en-US" sz="2800" dirty="0" smtClean="0">
                <a:solidFill>
                  <a:schemeClr val="tx2"/>
                </a:solidFill>
                <a:cs typeface="+mn-cs"/>
              </a:rPr>
              <a:t>Data Warehouse</a:t>
            </a:r>
          </a:p>
        </p:txBody>
      </p:sp>
      <p:sp>
        <p:nvSpPr>
          <p:cNvPr id="43012" name="AutoShape 4"/>
          <p:cNvSpPr>
            <a:spLocks noChangeArrowheads="1"/>
          </p:cNvSpPr>
          <p:nvPr/>
        </p:nvSpPr>
        <p:spPr bwMode="auto">
          <a:xfrm>
            <a:off x="4297363" y="2127250"/>
            <a:ext cx="319087" cy="306388"/>
          </a:xfrm>
          <a:prstGeom prst="rightArrow">
            <a:avLst>
              <a:gd name="adj1" fmla="val 50000"/>
              <a:gd name="adj2" fmla="val 5210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594287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23"/>
          <p:cNvSpPr>
            <a:spLocks noChangeArrowheads="1"/>
          </p:cNvSpPr>
          <p:nvPr/>
        </p:nvSpPr>
        <p:spPr bwMode="auto">
          <a:xfrm>
            <a:off x="6096000" y="3994150"/>
            <a:ext cx="1981200" cy="806450"/>
          </a:xfrm>
          <a:prstGeom prst="ellipse">
            <a:avLst/>
          </a:prstGeom>
          <a:solidFill>
            <a:srgbClr val="FDC0E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6" name="AutoShape 2"/>
          <p:cNvSpPr>
            <a:spLocks noChangeArrowheads="1"/>
          </p:cNvSpPr>
          <p:nvPr/>
        </p:nvSpPr>
        <p:spPr bwMode="auto">
          <a:xfrm rot="-9960730">
            <a:off x="8001000" y="2971800"/>
            <a:ext cx="923925" cy="1447800"/>
          </a:xfrm>
          <a:prstGeom prst="curvedRightArrow">
            <a:avLst>
              <a:gd name="adj1" fmla="val 31340"/>
              <a:gd name="adj2" fmla="val 62680"/>
              <a:gd name="adj3"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7" name="Rectangle 3"/>
          <p:cNvSpPr>
            <a:spLocks noGrp="1" noChangeArrowheads="1"/>
          </p:cNvSpPr>
          <p:nvPr>
            <p:ph type="title"/>
          </p:nvPr>
        </p:nvSpPr>
        <p:spPr/>
        <p:txBody>
          <a:bodyPr/>
          <a:lstStyle/>
          <a:p>
            <a:pPr>
              <a:defRPr/>
            </a:pPr>
            <a:r>
              <a:rPr lang="en-US" sz="4000" smtClean="0">
                <a:cs typeface="+mj-cs"/>
              </a:rPr>
              <a:t>Data Consolidation &amp; Warehousing</a:t>
            </a:r>
          </a:p>
        </p:txBody>
      </p:sp>
      <p:sp>
        <p:nvSpPr>
          <p:cNvPr id="123908" name="Rectangle 4"/>
          <p:cNvSpPr>
            <a:spLocks noGrp="1" noChangeArrowheads="1"/>
          </p:cNvSpPr>
          <p:nvPr>
            <p:ph type="body" idx="1"/>
          </p:nvPr>
        </p:nvSpPr>
        <p:spPr>
          <a:xfrm>
            <a:off x="762000" y="1524000"/>
            <a:ext cx="7772400" cy="933450"/>
          </a:xfrm>
        </p:spPr>
        <p:txBody>
          <a:bodyPr/>
          <a:lstStyle/>
          <a:p>
            <a:pPr algn="ctr">
              <a:lnSpc>
                <a:spcPct val="90000"/>
              </a:lnSpc>
              <a:buFont typeface="Wingdings" charset="0"/>
              <a:buNone/>
              <a:defRPr/>
            </a:pPr>
            <a:r>
              <a:rPr lang="en-US" sz="2800" dirty="0" smtClean="0">
                <a:solidFill>
                  <a:schemeClr val="accent2"/>
                </a:solidFill>
                <a:cs typeface="+mn-cs"/>
              </a:rPr>
              <a:t>From data sources to consolidated data repository</a:t>
            </a:r>
          </a:p>
        </p:txBody>
      </p:sp>
      <p:sp>
        <p:nvSpPr>
          <p:cNvPr id="123909" name="Line 5"/>
          <p:cNvSpPr>
            <a:spLocks noChangeShapeType="1"/>
          </p:cNvSpPr>
          <p:nvPr/>
        </p:nvSpPr>
        <p:spPr bwMode="auto">
          <a:xfrm>
            <a:off x="622300" y="2817813"/>
            <a:ext cx="0" cy="261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0" name="Line 6"/>
          <p:cNvSpPr>
            <a:spLocks noChangeShapeType="1"/>
          </p:cNvSpPr>
          <p:nvPr/>
        </p:nvSpPr>
        <p:spPr bwMode="auto">
          <a:xfrm>
            <a:off x="1722438" y="2867025"/>
            <a:ext cx="0"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1" name="Oval 7"/>
          <p:cNvSpPr>
            <a:spLocks noChangeArrowheads="1"/>
          </p:cNvSpPr>
          <p:nvPr/>
        </p:nvSpPr>
        <p:spPr bwMode="auto">
          <a:xfrm>
            <a:off x="609600" y="2901950"/>
            <a:ext cx="1084263" cy="411163"/>
          </a:xfrm>
          <a:prstGeom prst="ellipse">
            <a:avLst/>
          </a:prstGeom>
          <a:solidFill>
            <a:srgbClr val="FE9B0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2" name="Oval 8"/>
          <p:cNvSpPr>
            <a:spLocks noChangeArrowheads="1"/>
          </p:cNvSpPr>
          <p:nvPr/>
        </p:nvSpPr>
        <p:spPr bwMode="auto">
          <a:xfrm>
            <a:off x="617538" y="2713038"/>
            <a:ext cx="1084262" cy="411162"/>
          </a:xfrm>
          <a:prstGeom prst="ellipse">
            <a:avLst/>
          </a:prstGeom>
          <a:solidFill>
            <a:srgbClr val="FE9B0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3" name="Oval 9"/>
          <p:cNvSpPr>
            <a:spLocks noChangeArrowheads="1"/>
          </p:cNvSpPr>
          <p:nvPr/>
        </p:nvSpPr>
        <p:spPr bwMode="auto">
          <a:xfrm>
            <a:off x="609600" y="2549525"/>
            <a:ext cx="1084263" cy="411163"/>
          </a:xfrm>
          <a:prstGeom prst="ellipse">
            <a:avLst/>
          </a:prstGeom>
          <a:solidFill>
            <a:srgbClr val="FE9B0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1600" dirty="0" smtClean="0">
                <a:cs typeface="+mn-cs"/>
              </a:rPr>
              <a:t>Operational</a:t>
            </a:r>
          </a:p>
          <a:p>
            <a:pPr algn="ctr">
              <a:defRPr/>
            </a:pPr>
            <a:r>
              <a:rPr lang="en-US" sz="1600" dirty="0" smtClean="0">
                <a:solidFill>
                  <a:srgbClr val="000000"/>
                </a:solidFill>
                <a:cs typeface="+mn-cs"/>
              </a:rPr>
              <a:t>DBMS</a:t>
            </a:r>
            <a:endParaRPr lang="en-US" sz="1600" dirty="0">
              <a:solidFill>
                <a:srgbClr val="000000"/>
              </a:solidFill>
              <a:cs typeface="+mn-cs"/>
            </a:endParaRPr>
          </a:p>
        </p:txBody>
      </p:sp>
      <p:sp>
        <p:nvSpPr>
          <p:cNvPr id="123914" name="Line 10"/>
          <p:cNvSpPr>
            <a:spLocks noChangeShapeType="1"/>
          </p:cNvSpPr>
          <p:nvPr/>
        </p:nvSpPr>
        <p:spPr bwMode="auto">
          <a:xfrm>
            <a:off x="625475" y="3803650"/>
            <a:ext cx="0"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5" name="Line 11"/>
          <p:cNvSpPr>
            <a:spLocks noChangeShapeType="1"/>
          </p:cNvSpPr>
          <p:nvPr/>
        </p:nvSpPr>
        <p:spPr bwMode="auto">
          <a:xfrm>
            <a:off x="1725613" y="3852863"/>
            <a:ext cx="0" cy="261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6" name="Oval 12"/>
          <p:cNvSpPr>
            <a:spLocks noChangeArrowheads="1"/>
          </p:cNvSpPr>
          <p:nvPr/>
        </p:nvSpPr>
        <p:spPr bwMode="auto">
          <a:xfrm>
            <a:off x="612775" y="3887788"/>
            <a:ext cx="1084263" cy="411162"/>
          </a:xfrm>
          <a:prstGeom prst="ellipse">
            <a:avLst/>
          </a:prstGeom>
          <a:solidFill>
            <a:srgbClr val="008000"/>
          </a:solidFill>
          <a:ln w="12700">
            <a:solidFill>
              <a:schemeClr val="tx1"/>
            </a:solidFill>
            <a:round/>
            <a:headEnd/>
            <a:tailEnd/>
          </a:ln>
          <a:effectLst/>
          <a:extLst/>
        </p:spPr>
        <p:txBody>
          <a:bodyPr wrap="none" anchor="ctr"/>
          <a:lstStyle/>
          <a:p>
            <a:pPr>
              <a:defRPr/>
            </a:pPr>
            <a:endParaRPr lang="en-US">
              <a:cs typeface="+mn-cs"/>
            </a:endParaRPr>
          </a:p>
        </p:txBody>
      </p:sp>
      <p:sp>
        <p:nvSpPr>
          <p:cNvPr id="123917" name="Oval 13"/>
          <p:cNvSpPr>
            <a:spLocks noChangeArrowheads="1"/>
          </p:cNvSpPr>
          <p:nvPr/>
        </p:nvSpPr>
        <p:spPr bwMode="auto">
          <a:xfrm>
            <a:off x="620713" y="3698875"/>
            <a:ext cx="1084262" cy="411163"/>
          </a:xfrm>
          <a:prstGeom prst="ellipse">
            <a:avLst/>
          </a:prstGeom>
          <a:solidFill>
            <a:srgbClr val="008000"/>
          </a:solidFill>
          <a:ln w="12700">
            <a:solidFill>
              <a:schemeClr val="tx1"/>
            </a:solidFill>
            <a:round/>
            <a:headEnd/>
            <a:tailEnd/>
          </a:ln>
          <a:effectLst/>
          <a:extLst/>
        </p:spPr>
        <p:txBody>
          <a:bodyPr wrap="none" anchor="ctr"/>
          <a:lstStyle/>
          <a:p>
            <a:pPr>
              <a:defRPr/>
            </a:pPr>
            <a:endParaRPr lang="en-US">
              <a:cs typeface="+mn-cs"/>
            </a:endParaRPr>
          </a:p>
        </p:txBody>
      </p:sp>
      <p:sp>
        <p:nvSpPr>
          <p:cNvPr id="123918" name="Oval 14"/>
          <p:cNvSpPr>
            <a:spLocks noChangeArrowheads="1"/>
          </p:cNvSpPr>
          <p:nvPr/>
        </p:nvSpPr>
        <p:spPr bwMode="auto">
          <a:xfrm>
            <a:off x="623888" y="3535363"/>
            <a:ext cx="1084262" cy="411162"/>
          </a:xfrm>
          <a:prstGeom prst="ellipse">
            <a:avLst/>
          </a:prstGeom>
          <a:solidFill>
            <a:srgbClr val="008000"/>
          </a:solidFill>
          <a:ln w="12700">
            <a:solidFill>
              <a:schemeClr val="tx1"/>
            </a:solidFill>
            <a:round/>
            <a:headEnd/>
            <a:tailEnd/>
          </a:ln>
          <a:effectLst/>
          <a:extLst/>
        </p:spPr>
        <p:txBody>
          <a:bodyPr wrap="none" lIns="90488" tIns="44450" rIns="90488" bIns="44450" anchor="ctr"/>
          <a:lstStyle/>
          <a:p>
            <a:pPr algn="ctr">
              <a:defRPr/>
            </a:pPr>
            <a:r>
              <a:rPr lang="en-US" sz="1600">
                <a:solidFill>
                  <a:schemeClr val="bg1"/>
                </a:solidFill>
                <a:cs typeface="+mn-cs"/>
              </a:rPr>
              <a:t>Legacy </a:t>
            </a:r>
          </a:p>
          <a:p>
            <a:pPr algn="ctr">
              <a:defRPr/>
            </a:pPr>
            <a:r>
              <a:rPr lang="en-US" sz="1600">
                <a:solidFill>
                  <a:schemeClr val="bg1"/>
                </a:solidFill>
                <a:cs typeface="+mn-cs"/>
              </a:rPr>
              <a:t>DBMS</a:t>
            </a:r>
          </a:p>
        </p:txBody>
      </p:sp>
      <p:sp>
        <p:nvSpPr>
          <p:cNvPr id="123919" name="Line 15"/>
          <p:cNvSpPr>
            <a:spLocks noChangeShapeType="1"/>
          </p:cNvSpPr>
          <p:nvPr/>
        </p:nvSpPr>
        <p:spPr bwMode="auto">
          <a:xfrm>
            <a:off x="638175" y="4845050"/>
            <a:ext cx="0"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0" name="Line 16"/>
          <p:cNvSpPr>
            <a:spLocks noChangeShapeType="1"/>
          </p:cNvSpPr>
          <p:nvPr/>
        </p:nvSpPr>
        <p:spPr bwMode="auto">
          <a:xfrm>
            <a:off x="1738313" y="4894263"/>
            <a:ext cx="0" cy="261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1" name="Oval 17"/>
          <p:cNvSpPr>
            <a:spLocks noChangeArrowheads="1"/>
          </p:cNvSpPr>
          <p:nvPr/>
        </p:nvSpPr>
        <p:spPr bwMode="auto">
          <a:xfrm>
            <a:off x="625475" y="4929188"/>
            <a:ext cx="1084263" cy="411162"/>
          </a:xfrm>
          <a:prstGeom prst="ellipse">
            <a:avLst/>
          </a:prstGeom>
          <a:solidFill>
            <a:schemeClr val="bg1">
              <a:lumMod val="50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123922" name="Oval 18"/>
          <p:cNvSpPr>
            <a:spLocks noChangeArrowheads="1"/>
          </p:cNvSpPr>
          <p:nvPr/>
        </p:nvSpPr>
        <p:spPr bwMode="auto">
          <a:xfrm>
            <a:off x="633413" y="4740275"/>
            <a:ext cx="1084262" cy="411163"/>
          </a:xfrm>
          <a:prstGeom prst="ellipse">
            <a:avLst/>
          </a:prstGeom>
          <a:solidFill>
            <a:schemeClr val="bg1">
              <a:lumMod val="50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123923" name="Oval 19"/>
          <p:cNvSpPr>
            <a:spLocks noChangeArrowheads="1"/>
          </p:cNvSpPr>
          <p:nvPr/>
        </p:nvSpPr>
        <p:spPr bwMode="auto">
          <a:xfrm>
            <a:off x="625475" y="4576763"/>
            <a:ext cx="1084263" cy="411162"/>
          </a:xfrm>
          <a:prstGeom prst="ellipse">
            <a:avLst/>
          </a:prstGeom>
          <a:solidFill>
            <a:schemeClr val="bg1">
              <a:lumMod val="50000"/>
            </a:schemeClr>
          </a:solidFill>
          <a:ln w="12700">
            <a:solidFill>
              <a:schemeClr val="tx1"/>
            </a:solidFill>
            <a:round/>
            <a:headEnd/>
            <a:tailEnd/>
          </a:ln>
          <a:effectLst/>
          <a:extLst/>
        </p:spPr>
        <p:txBody>
          <a:bodyPr wrap="none" lIns="90488" tIns="44450" rIns="90488" bIns="44450" anchor="ctr"/>
          <a:lstStyle/>
          <a:p>
            <a:pPr algn="ctr">
              <a:defRPr/>
            </a:pPr>
            <a:r>
              <a:rPr lang="en-US" sz="1800" dirty="0">
                <a:solidFill>
                  <a:schemeClr val="bg1"/>
                </a:solidFill>
                <a:cs typeface="+mn-cs"/>
              </a:rPr>
              <a:t>Flat Files</a:t>
            </a:r>
          </a:p>
        </p:txBody>
      </p:sp>
      <p:sp>
        <p:nvSpPr>
          <p:cNvPr id="123924" name="Rectangle 20"/>
          <p:cNvSpPr>
            <a:spLocks noChangeArrowheads="1"/>
          </p:cNvSpPr>
          <p:nvPr/>
        </p:nvSpPr>
        <p:spPr bwMode="auto">
          <a:xfrm>
            <a:off x="2774950" y="3332163"/>
            <a:ext cx="2443163" cy="1443037"/>
          </a:xfrm>
          <a:prstGeom prst="rect">
            <a:avLst/>
          </a:prstGeom>
          <a:gradFill flip="none" rotWithShape="1">
            <a:gsLst>
              <a:gs pos="0">
                <a:schemeClr val="accent1"/>
              </a:gs>
              <a:gs pos="100000">
                <a:srgbClr val="FFFFFF"/>
              </a:gs>
            </a:gsLst>
            <a:lin ang="0" scaled="1"/>
            <a:tileRect/>
          </a:gradFill>
          <a:ln w="12700">
            <a:solidFill>
              <a:schemeClr val="tx1"/>
            </a:solidFill>
            <a:miter lim="800000"/>
            <a:headEnd/>
            <a:tailEnd/>
          </a:ln>
          <a:effectLst/>
          <a:extLst/>
        </p:spPr>
        <p:txBody>
          <a:bodyPr wrap="none" lIns="138112" tIns="69850" rIns="138112" bIns="69850" anchor="ctr"/>
          <a:lstStyle/>
          <a:p>
            <a:pPr algn="ctr" defTabSz="2057400">
              <a:defRPr/>
            </a:pPr>
            <a:r>
              <a:rPr lang="en-US" sz="2700" dirty="0">
                <a:cs typeface="+mn-cs"/>
              </a:rPr>
              <a:t>Data</a:t>
            </a:r>
          </a:p>
          <a:p>
            <a:pPr algn="ctr" defTabSz="2057400">
              <a:defRPr/>
            </a:pPr>
            <a:r>
              <a:rPr lang="en-US" sz="2700" dirty="0" smtClean="0">
                <a:cs typeface="+mn-cs"/>
              </a:rPr>
              <a:t>Warehousing</a:t>
            </a:r>
            <a:endParaRPr lang="en-US" sz="2700" dirty="0">
              <a:cs typeface="+mn-cs"/>
            </a:endParaRPr>
          </a:p>
        </p:txBody>
      </p:sp>
      <p:sp>
        <p:nvSpPr>
          <p:cNvPr id="123925" name="Line 21"/>
          <p:cNvSpPr>
            <a:spLocks noChangeShapeType="1"/>
          </p:cNvSpPr>
          <p:nvPr/>
        </p:nvSpPr>
        <p:spPr bwMode="auto">
          <a:xfrm>
            <a:off x="6524625" y="3733800"/>
            <a:ext cx="0"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6" name="Line 22"/>
          <p:cNvSpPr>
            <a:spLocks noChangeShapeType="1"/>
          </p:cNvSpPr>
          <p:nvPr/>
        </p:nvSpPr>
        <p:spPr bwMode="auto">
          <a:xfrm>
            <a:off x="7624763" y="3783013"/>
            <a:ext cx="0"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7" name="Oval 23"/>
          <p:cNvSpPr>
            <a:spLocks noChangeArrowheads="1"/>
          </p:cNvSpPr>
          <p:nvPr/>
        </p:nvSpPr>
        <p:spPr bwMode="auto">
          <a:xfrm>
            <a:off x="6096000" y="3765550"/>
            <a:ext cx="1981200" cy="806450"/>
          </a:xfrm>
          <a:prstGeom prst="ellipse">
            <a:avLst/>
          </a:prstGeom>
          <a:solidFill>
            <a:srgbClr val="FDC0E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8" name="Oval 24"/>
          <p:cNvSpPr>
            <a:spLocks noChangeArrowheads="1"/>
          </p:cNvSpPr>
          <p:nvPr/>
        </p:nvSpPr>
        <p:spPr bwMode="auto">
          <a:xfrm>
            <a:off x="6135688" y="3576638"/>
            <a:ext cx="1852612" cy="708025"/>
          </a:xfrm>
          <a:prstGeom prst="ellipse">
            <a:avLst/>
          </a:prstGeom>
          <a:solidFill>
            <a:srgbClr val="FDC0E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9" name="Oval 25"/>
          <p:cNvSpPr>
            <a:spLocks noChangeArrowheads="1"/>
          </p:cNvSpPr>
          <p:nvPr/>
        </p:nvSpPr>
        <p:spPr bwMode="auto">
          <a:xfrm>
            <a:off x="6096000" y="3581400"/>
            <a:ext cx="1981200" cy="784225"/>
          </a:xfrm>
          <a:prstGeom prst="ellipse">
            <a:avLst/>
          </a:prstGeom>
          <a:solidFill>
            <a:srgbClr val="FDC0E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57162" tIns="77788" rIns="157162" bIns="77788" anchor="ctr"/>
          <a:lstStyle/>
          <a:p>
            <a:pPr algn="ctr" defTabSz="2641600">
              <a:defRPr/>
            </a:pPr>
            <a:r>
              <a:rPr lang="en-US" sz="2500" b="1" dirty="0">
                <a:cs typeface="+mn-cs"/>
              </a:rPr>
              <a:t>Warehouse</a:t>
            </a:r>
          </a:p>
          <a:p>
            <a:pPr algn="ctr" defTabSz="2641600">
              <a:defRPr/>
            </a:pPr>
            <a:r>
              <a:rPr lang="en-US" sz="2500" b="1" dirty="0">
                <a:cs typeface="+mn-cs"/>
              </a:rPr>
              <a:t>or </a:t>
            </a:r>
            <a:r>
              <a:rPr lang="en-US" sz="2500" b="1" dirty="0" err="1">
                <a:cs typeface="+mn-cs"/>
              </a:rPr>
              <a:t>Datamart</a:t>
            </a:r>
            <a:endParaRPr lang="en-US" sz="2600" dirty="0">
              <a:cs typeface="+mn-cs"/>
            </a:endParaRPr>
          </a:p>
        </p:txBody>
      </p:sp>
      <p:sp>
        <p:nvSpPr>
          <p:cNvPr id="123930" name="Line 26"/>
          <p:cNvSpPr>
            <a:spLocks noChangeShapeType="1"/>
          </p:cNvSpPr>
          <p:nvPr/>
        </p:nvSpPr>
        <p:spPr bwMode="auto">
          <a:xfrm flipH="1" flipV="1">
            <a:off x="1857375" y="3240088"/>
            <a:ext cx="788988" cy="423862"/>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1" name="Line 27"/>
          <p:cNvSpPr>
            <a:spLocks noChangeShapeType="1"/>
          </p:cNvSpPr>
          <p:nvPr/>
        </p:nvSpPr>
        <p:spPr bwMode="auto">
          <a:xfrm flipH="1">
            <a:off x="1903413" y="3973513"/>
            <a:ext cx="720725" cy="101600"/>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2" name="Line 28"/>
          <p:cNvSpPr>
            <a:spLocks noChangeShapeType="1"/>
          </p:cNvSpPr>
          <p:nvPr/>
        </p:nvSpPr>
        <p:spPr bwMode="auto">
          <a:xfrm flipH="1">
            <a:off x="1835150" y="4303713"/>
            <a:ext cx="833438" cy="777875"/>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3" name="Line 29"/>
          <p:cNvSpPr>
            <a:spLocks noChangeShapeType="1"/>
          </p:cNvSpPr>
          <p:nvPr/>
        </p:nvSpPr>
        <p:spPr bwMode="auto">
          <a:xfrm flipH="1">
            <a:off x="5303838" y="4002088"/>
            <a:ext cx="722312" cy="0"/>
          </a:xfrm>
          <a:prstGeom prst="line">
            <a:avLst/>
          </a:prstGeom>
          <a:noFill/>
          <a:ln w="254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4" name="Line 30"/>
          <p:cNvSpPr>
            <a:spLocks noChangeShapeType="1"/>
          </p:cNvSpPr>
          <p:nvPr/>
        </p:nvSpPr>
        <p:spPr bwMode="auto">
          <a:xfrm>
            <a:off x="649288" y="5746750"/>
            <a:ext cx="0"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5" name="Line 31"/>
          <p:cNvSpPr>
            <a:spLocks noChangeShapeType="1"/>
          </p:cNvSpPr>
          <p:nvPr/>
        </p:nvSpPr>
        <p:spPr bwMode="auto">
          <a:xfrm>
            <a:off x="1749425" y="5795963"/>
            <a:ext cx="0" cy="261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6" name="Oval 32"/>
          <p:cNvSpPr>
            <a:spLocks noChangeArrowheads="1"/>
          </p:cNvSpPr>
          <p:nvPr/>
        </p:nvSpPr>
        <p:spPr bwMode="auto">
          <a:xfrm>
            <a:off x="636588" y="5830888"/>
            <a:ext cx="1084262" cy="411162"/>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7" name="Oval 33"/>
          <p:cNvSpPr>
            <a:spLocks noChangeArrowheads="1"/>
          </p:cNvSpPr>
          <p:nvPr/>
        </p:nvSpPr>
        <p:spPr bwMode="auto">
          <a:xfrm>
            <a:off x="644525" y="5641975"/>
            <a:ext cx="1084263" cy="411163"/>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8" name="Oval 34"/>
          <p:cNvSpPr>
            <a:spLocks noChangeArrowheads="1"/>
          </p:cNvSpPr>
          <p:nvPr/>
        </p:nvSpPr>
        <p:spPr bwMode="auto">
          <a:xfrm>
            <a:off x="636588" y="5478463"/>
            <a:ext cx="1084262" cy="411162"/>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000">
                <a:solidFill>
                  <a:schemeClr val="bg1"/>
                </a:solidFill>
                <a:cs typeface="+mn-cs"/>
              </a:rPr>
              <a:t>External</a:t>
            </a:r>
          </a:p>
        </p:txBody>
      </p:sp>
      <p:sp>
        <p:nvSpPr>
          <p:cNvPr id="123939" name="Line 35"/>
          <p:cNvSpPr>
            <a:spLocks noChangeShapeType="1"/>
          </p:cNvSpPr>
          <p:nvPr/>
        </p:nvSpPr>
        <p:spPr bwMode="auto">
          <a:xfrm flipH="1">
            <a:off x="1851025" y="4589463"/>
            <a:ext cx="841375" cy="1135062"/>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40" name="Text Box 36"/>
          <p:cNvSpPr txBox="1">
            <a:spLocks noChangeArrowheads="1"/>
          </p:cNvSpPr>
          <p:nvPr/>
        </p:nvSpPr>
        <p:spPr bwMode="auto">
          <a:xfrm>
            <a:off x="6328507" y="2182813"/>
            <a:ext cx="21177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chemeClr val="tx2"/>
                </a:solidFill>
                <a:cs typeface="+mn-cs"/>
              </a:rPr>
              <a:t>Analysis and </a:t>
            </a:r>
          </a:p>
          <a:p>
            <a:pPr>
              <a:defRPr/>
            </a:pPr>
            <a:r>
              <a:rPr lang="en-US" sz="2800" dirty="0">
                <a:solidFill>
                  <a:schemeClr val="tx2"/>
                </a:solidFill>
                <a:cs typeface="+mn-cs"/>
              </a:rPr>
              <a:t>Info Sharing</a:t>
            </a:r>
            <a:endParaRPr lang="en-US" dirty="0">
              <a:cs typeface="+mn-cs"/>
            </a:endParaRPr>
          </a:p>
        </p:txBody>
      </p:sp>
      <p:sp>
        <p:nvSpPr>
          <p:cNvPr id="123941" name="Text Box 37"/>
          <p:cNvSpPr txBox="1">
            <a:spLocks noChangeArrowheads="1"/>
          </p:cNvSpPr>
          <p:nvPr/>
        </p:nvSpPr>
        <p:spPr bwMode="auto">
          <a:xfrm>
            <a:off x="2023245" y="2776022"/>
            <a:ext cx="4083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t>ETL = Extraction, Transformation, Loading </a:t>
            </a:r>
            <a:endParaRPr lang="en-US" sz="2800" dirty="0"/>
          </a:p>
        </p:txBody>
      </p:sp>
      <p:sp>
        <p:nvSpPr>
          <p:cNvPr id="123942" name="Text Box 38"/>
          <p:cNvSpPr txBox="1">
            <a:spLocks noChangeArrowheads="1"/>
          </p:cNvSpPr>
          <p:nvPr/>
        </p:nvSpPr>
        <p:spPr bwMode="auto">
          <a:xfrm>
            <a:off x="3300046" y="4929188"/>
            <a:ext cx="15953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smtClean="0">
                <a:cs typeface="+mn-cs"/>
              </a:rPr>
              <a:t>Metadata flow</a:t>
            </a:r>
            <a:endParaRPr lang="en-US" sz="2000" dirty="0">
              <a:cs typeface="+mn-cs"/>
            </a:endParaRPr>
          </a:p>
          <a:p>
            <a:pPr>
              <a:defRPr/>
            </a:pPr>
            <a:endParaRPr lang="en-US" dirty="0">
              <a:solidFill>
                <a:srgbClr val="FDC0E5"/>
              </a:solidFill>
              <a:cs typeface="+mn-cs"/>
            </a:endParaRPr>
          </a:p>
        </p:txBody>
      </p:sp>
      <p:sp>
        <p:nvSpPr>
          <p:cNvPr id="41" name="Text Box 37"/>
          <p:cNvSpPr txBox="1">
            <a:spLocks noChangeArrowheads="1"/>
          </p:cNvSpPr>
          <p:nvPr/>
        </p:nvSpPr>
        <p:spPr bwMode="auto">
          <a:xfrm>
            <a:off x="6026150" y="4857329"/>
            <a:ext cx="2508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a:t>A clean, consistent and reliable source of organizational data</a:t>
            </a:r>
          </a:p>
        </p:txBody>
      </p:sp>
    </p:spTree>
    <p:extLst>
      <p:ext uri="{BB962C8B-B14F-4D97-AF65-F5344CB8AC3E}">
        <p14:creationId xmlns:p14="http://schemas.microsoft.com/office/powerpoint/2010/main" val="2703498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sz="4000" dirty="0" smtClean="0">
                <a:cs typeface="+mj-cs"/>
              </a:rPr>
              <a:t>Data Warehousing</a:t>
            </a:r>
          </a:p>
        </p:txBody>
      </p:sp>
      <p:sp>
        <p:nvSpPr>
          <p:cNvPr id="124931" name="Rectangle 3"/>
          <p:cNvSpPr>
            <a:spLocks noGrp="1" noChangeArrowheads="1"/>
          </p:cNvSpPr>
          <p:nvPr>
            <p:ph type="body" idx="1"/>
          </p:nvPr>
        </p:nvSpPr>
        <p:spPr>
          <a:xfrm>
            <a:off x="799612" y="1672004"/>
            <a:ext cx="7611696" cy="3716460"/>
          </a:xfrm>
        </p:spPr>
        <p:txBody>
          <a:bodyPr>
            <a:normAutofit fontScale="85000" lnSpcReduction="10000"/>
          </a:bodyPr>
          <a:lstStyle/>
          <a:p>
            <a:pPr>
              <a:lnSpc>
                <a:spcPct val="90000"/>
              </a:lnSpc>
              <a:buFont typeface="Wingdings" charset="0"/>
              <a:buNone/>
              <a:defRPr/>
            </a:pPr>
            <a:r>
              <a:rPr lang="en-US" sz="3300" b="1" dirty="0" smtClean="0">
                <a:cs typeface="+mn-cs"/>
              </a:rPr>
              <a:t>Definition:  </a:t>
            </a:r>
            <a:r>
              <a:rPr lang="en-US" sz="3300" dirty="0" smtClean="0">
                <a:cs typeface="+mn-cs"/>
              </a:rPr>
              <a:t>The strategic collection, cleansing, and consolidation of organizational data to meet operational, analytical, and communication needs.</a:t>
            </a:r>
          </a:p>
          <a:p>
            <a:pPr>
              <a:lnSpc>
                <a:spcPct val="90000"/>
              </a:lnSpc>
              <a:buFont typeface="Wingdings" charset="0"/>
              <a:buNone/>
              <a:defRPr/>
            </a:pPr>
            <a:endParaRPr lang="en-US" sz="3300" dirty="0" smtClean="0">
              <a:cs typeface="+mn-cs"/>
            </a:endParaRPr>
          </a:p>
          <a:p>
            <a:pPr>
              <a:lnSpc>
                <a:spcPct val="90000"/>
              </a:lnSpc>
              <a:defRPr/>
            </a:pPr>
            <a:r>
              <a:rPr lang="en-US" sz="3300" dirty="0" smtClean="0">
                <a:cs typeface="+mn-cs"/>
              </a:rPr>
              <a:t>75% of early DW projects were not completed</a:t>
            </a:r>
          </a:p>
          <a:p>
            <a:pPr>
              <a:lnSpc>
                <a:spcPct val="90000"/>
              </a:lnSpc>
              <a:defRPr/>
            </a:pPr>
            <a:r>
              <a:rPr lang="en-US" sz="3300" dirty="0" smtClean="0">
                <a:cs typeface="+mn-cs"/>
              </a:rPr>
              <a:t>Data warehousing is not a project</a:t>
            </a:r>
          </a:p>
          <a:p>
            <a:pPr>
              <a:lnSpc>
                <a:spcPct val="90000"/>
              </a:lnSpc>
              <a:defRPr/>
            </a:pPr>
            <a:r>
              <a:rPr lang="en-US" sz="3300" dirty="0" smtClean="0">
                <a:cs typeface="+mn-cs"/>
              </a:rPr>
              <a:t>It is an on-going set of organizational activities</a:t>
            </a:r>
          </a:p>
          <a:p>
            <a:pPr>
              <a:lnSpc>
                <a:spcPct val="90000"/>
              </a:lnSpc>
              <a:defRPr/>
            </a:pPr>
            <a:r>
              <a:rPr lang="en-US" sz="3300" dirty="0" smtClean="0">
                <a:cs typeface="+mn-cs"/>
              </a:rPr>
              <a:t>Must be business benefits driven</a:t>
            </a:r>
          </a:p>
          <a:p>
            <a:pPr>
              <a:lnSpc>
                <a:spcPct val="90000"/>
              </a:lnSpc>
              <a:buFont typeface="Wingdings" charset="0"/>
              <a:buNone/>
              <a:defRPr/>
            </a:pPr>
            <a:endParaRPr lang="en-US" sz="2800" dirty="0" smtClean="0">
              <a:cs typeface="+mn-cs"/>
            </a:endParaRPr>
          </a:p>
          <a:p>
            <a:pPr algn="ctr">
              <a:lnSpc>
                <a:spcPct val="90000"/>
              </a:lnSpc>
              <a:buFont typeface="Wingdings" charset="0"/>
              <a:buNone/>
              <a:defRPr/>
            </a:pPr>
            <a:endParaRPr lang="en-US" sz="2800" dirty="0" smtClean="0">
              <a:cs typeface="+mn-cs"/>
            </a:endParaRPr>
          </a:p>
        </p:txBody>
      </p:sp>
    </p:spTree>
    <p:extLst>
      <p:ext uri="{BB962C8B-B14F-4D97-AF65-F5344CB8AC3E}">
        <p14:creationId xmlns:p14="http://schemas.microsoft.com/office/powerpoint/2010/main" val="40120377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763588" y="5991225"/>
            <a:ext cx="6954837" cy="407988"/>
          </a:xfrm>
        </p:spPr>
        <p:txBody>
          <a:bodyPr>
            <a:normAutofit fontScale="92500" lnSpcReduction="20000"/>
          </a:bodyPr>
          <a:lstStyle/>
          <a:p>
            <a:pPr>
              <a:lnSpc>
                <a:spcPct val="90000"/>
              </a:lnSpc>
              <a:defRPr/>
            </a:pPr>
            <a:endParaRPr lang="en-GB" sz="2800" smtClean="0">
              <a:cs typeface="+mn-cs"/>
            </a:endParaRPr>
          </a:p>
        </p:txBody>
      </p:sp>
      <p:sp>
        <p:nvSpPr>
          <p:cNvPr id="144387" name="Rectangle 3"/>
          <p:cNvSpPr>
            <a:spLocks noGrp="1" noChangeArrowheads="1"/>
          </p:cNvSpPr>
          <p:nvPr>
            <p:ph type="title"/>
          </p:nvPr>
        </p:nvSpPr>
        <p:spPr>
          <a:xfrm>
            <a:off x="685800" y="304800"/>
            <a:ext cx="7778750" cy="1089025"/>
          </a:xfrm>
        </p:spPr>
        <p:txBody>
          <a:bodyPr>
            <a:normAutofit/>
          </a:bodyPr>
          <a:lstStyle/>
          <a:p>
            <a:pPr>
              <a:defRPr/>
            </a:pPr>
            <a:r>
              <a:rPr lang="en-US" sz="4000" dirty="0" smtClean="0">
                <a:cs typeface="+mj-cs"/>
              </a:rPr>
              <a:t>Relationship between DW and DA</a:t>
            </a:r>
            <a:endParaRPr lang="en-US" dirty="0" smtClean="0">
              <a:cs typeface="+mj-cs"/>
            </a:endParaRPr>
          </a:p>
        </p:txBody>
      </p:sp>
      <p:sp>
        <p:nvSpPr>
          <p:cNvPr id="144388" name="AutoShape 4"/>
          <p:cNvSpPr>
            <a:spLocks noChangeArrowheads="1"/>
          </p:cNvSpPr>
          <p:nvPr/>
        </p:nvSpPr>
        <p:spPr bwMode="auto">
          <a:xfrm rot="16200000">
            <a:off x="715963" y="3789363"/>
            <a:ext cx="4124325" cy="581025"/>
          </a:xfrm>
          <a:prstGeom prst="rightArrow">
            <a:avLst>
              <a:gd name="adj1" fmla="val 50000"/>
              <a:gd name="adj2" fmla="val 355017"/>
            </a:avLst>
          </a:prstGeom>
          <a:solidFill>
            <a:schemeClr val="bg2">
              <a:lumMod val="5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144389" name="AutoShape 5"/>
          <p:cNvSpPr>
            <a:spLocks noChangeArrowheads="1"/>
          </p:cNvSpPr>
          <p:nvPr/>
        </p:nvSpPr>
        <p:spPr bwMode="auto">
          <a:xfrm rot="16200000">
            <a:off x="5524501" y="2390775"/>
            <a:ext cx="977900" cy="307975"/>
          </a:xfrm>
          <a:prstGeom prst="rightArrow">
            <a:avLst>
              <a:gd name="adj1" fmla="val 50000"/>
              <a:gd name="adj2" fmla="val 158807"/>
            </a:avLst>
          </a:prstGeom>
          <a:solidFill>
            <a:schemeClr val="accent2">
              <a:lumMod val="75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144390" name="AutoShape 6"/>
          <p:cNvSpPr>
            <a:spLocks noChangeArrowheads="1"/>
          </p:cNvSpPr>
          <p:nvPr/>
        </p:nvSpPr>
        <p:spPr bwMode="auto">
          <a:xfrm rot="16200000">
            <a:off x="5540376" y="3402012"/>
            <a:ext cx="977900" cy="307975"/>
          </a:xfrm>
          <a:prstGeom prst="rightArrow">
            <a:avLst>
              <a:gd name="adj1" fmla="val 50000"/>
              <a:gd name="adj2" fmla="val 158807"/>
            </a:avLst>
          </a:prstGeom>
          <a:solidFill>
            <a:schemeClr val="accent2">
              <a:lumMod val="60000"/>
              <a:lumOff val="4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144391" name="AutoShape 7"/>
          <p:cNvSpPr>
            <a:spLocks noChangeArrowheads="1"/>
          </p:cNvSpPr>
          <p:nvPr/>
        </p:nvSpPr>
        <p:spPr bwMode="auto">
          <a:xfrm rot="16200000">
            <a:off x="5565776" y="4411662"/>
            <a:ext cx="977900" cy="307975"/>
          </a:xfrm>
          <a:prstGeom prst="rightArrow">
            <a:avLst>
              <a:gd name="adj1" fmla="val 50000"/>
              <a:gd name="adj2" fmla="val 158807"/>
            </a:avLst>
          </a:prstGeom>
          <a:solidFill>
            <a:schemeClr val="accent2">
              <a:lumMod val="75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144392" name="AutoShape 8"/>
          <p:cNvSpPr>
            <a:spLocks noChangeArrowheads="1"/>
          </p:cNvSpPr>
          <p:nvPr/>
        </p:nvSpPr>
        <p:spPr bwMode="auto">
          <a:xfrm rot="16200000">
            <a:off x="5568951" y="5453062"/>
            <a:ext cx="977900" cy="307975"/>
          </a:xfrm>
          <a:prstGeom prst="rightArrow">
            <a:avLst>
              <a:gd name="adj1" fmla="val 50000"/>
              <a:gd name="adj2" fmla="val 158807"/>
            </a:avLst>
          </a:prstGeom>
          <a:solidFill>
            <a:schemeClr val="accent2">
              <a:lumMod val="60000"/>
              <a:lumOff val="4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144393" name="AutoShape 9"/>
          <p:cNvSpPr>
            <a:spLocks noChangeArrowheads="1"/>
          </p:cNvSpPr>
          <p:nvPr/>
        </p:nvSpPr>
        <p:spPr bwMode="auto">
          <a:xfrm flipH="1">
            <a:off x="3538538" y="3525838"/>
            <a:ext cx="1804987" cy="215900"/>
          </a:xfrm>
          <a:prstGeom prst="rightArrow">
            <a:avLst>
              <a:gd name="adj1" fmla="val 50000"/>
              <a:gd name="adj2" fmla="val 41813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94" name="AutoShape 10"/>
          <p:cNvSpPr>
            <a:spLocks noChangeArrowheads="1"/>
          </p:cNvSpPr>
          <p:nvPr/>
        </p:nvSpPr>
        <p:spPr bwMode="auto">
          <a:xfrm>
            <a:off x="3573463" y="4697413"/>
            <a:ext cx="1804987" cy="215900"/>
          </a:xfrm>
          <a:prstGeom prst="rightArrow">
            <a:avLst>
              <a:gd name="adj1" fmla="val 50000"/>
              <a:gd name="adj2" fmla="val 41813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95" name="Rectangle 11"/>
          <p:cNvSpPr>
            <a:spLocks noChangeArrowheads="1"/>
          </p:cNvSpPr>
          <p:nvPr/>
        </p:nvSpPr>
        <p:spPr bwMode="auto">
          <a:xfrm>
            <a:off x="3777888" y="4981087"/>
            <a:ext cx="1386611"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cs typeface="+mn-cs"/>
              </a:rPr>
              <a:t>Source of </a:t>
            </a:r>
          </a:p>
          <a:p>
            <a:pPr algn="ctr">
              <a:defRPr/>
            </a:pPr>
            <a:r>
              <a:rPr lang="en-US">
                <a:cs typeface="+mn-cs"/>
              </a:rPr>
              <a:t>consolidated</a:t>
            </a:r>
          </a:p>
          <a:p>
            <a:pPr algn="ctr">
              <a:defRPr/>
            </a:pPr>
            <a:r>
              <a:rPr lang="en-US">
                <a:cs typeface="+mn-cs"/>
              </a:rPr>
              <a:t>data</a:t>
            </a:r>
          </a:p>
        </p:txBody>
      </p:sp>
      <p:sp>
        <p:nvSpPr>
          <p:cNvPr id="144396" name="Rectangle 12"/>
          <p:cNvSpPr>
            <a:spLocks noChangeArrowheads="1"/>
          </p:cNvSpPr>
          <p:nvPr/>
        </p:nvSpPr>
        <p:spPr bwMode="auto">
          <a:xfrm>
            <a:off x="3728171" y="2485531"/>
            <a:ext cx="1444770"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dirty="0">
                <a:cs typeface="+mn-cs"/>
              </a:rPr>
              <a:t>Rationale</a:t>
            </a:r>
          </a:p>
          <a:p>
            <a:pPr algn="ctr">
              <a:defRPr/>
            </a:pPr>
            <a:r>
              <a:rPr lang="en-US" dirty="0">
                <a:cs typeface="+mn-cs"/>
              </a:rPr>
              <a:t>for data</a:t>
            </a:r>
          </a:p>
          <a:p>
            <a:pPr algn="ctr">
              <a:defRPr/>
            </a:pPr>
            <a:r>
              <a:rPr lang="en-US" dirty="0">
                <a:cs typeface="+mn-cs"/>
              </a:rPr>
              <a:t>consolidation</a:t>
            </a:r>
          </a:p>
        </p:txBody>
      </p:sp>
      <p:sp>
        <p:nvSpPr>
          <p:cNvPr id="144397" name="Rectangle 13"/>
          <p:cNvSpPr>
            <a:spLocks noChangeArrowheads="1"/>
          </p:cNvSpPr>
          <p:nvPr/>
        </p:nvSpPr>
        <p:spPr bwMode="auto">
          <a:xfrm>
            <a:off x="463550" y="3621091"/>
            <a:ext cx="21637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2800" dirty="0">
                <a:solidFill>
                  <a:schemeClr val="tx2"/>
                </a:solidFill>
                <a:cs typeface="+mn-cs"/>
              </a:rPr>
              <a:t>Data</a:t>
            </a:r>
          </a:p>
          <a:p>
            <a:pPr algn="ctr">
              <a:defRPr/>
            </a:pPr>
            <a:r>
              <a:rPr lang="en-US" sz="2800" dirty="0">
                <a:solidFill>
                  <a:schemeClr val="tx2"/>
                </a:solidFill>
                <a:cs typeface="+mn-cs"/>
              </a:rPr>
              <a:t> Warehousing</a:t>
            </a:r>
          </a:p>
        </p:txBody>
      </p:sp>
      <p:sp>
        <p:nvSpPr>
          <p:cNvPr id="144398" name="Rectangle 14"/>
          <p:cNvSpPr>
            <a:spLocks noChangeArrowheads="1"/>
          </p:cNvSpPr>
          <p:nvPr/>
        </p:nvSpPr>
        <p:spPr bwMode="auto">
          <a:xfrm>
            <a:off x="6595947" y="3403597"/>
            <a:ext cx="1860787" cy="113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3200" dirty="0" smtClean="0">
                <a:solidFill>
                  <a:schemeClr val="tx2"/>
                </a:solidFill>
                <a:cs typeface="+mn-cs"/>
              </a:rPr>
              <a:t>Analytics</a:t>
            </a:r>
            <a:endParaRPr lang="en-US" sz="2800" dirty="0">
              <a:solidFill>
                <a:schemeClr val="tx2"/>
              </a:solidFill>
              <a:cs typeface="+mn-cs"/>
            </a:endParaRPr>
          </a:p>
          <a:p>
            <a:pPr algn="ctr">
              <a:defRPr/>
            </a:pPr>
            <a:r>
              <a:rPr lang="en-US" dirty="0" smtClean="0">
                <a:cs typeface="+mn-cs"/>
              </a:rPr>
              <a:t>Data Mining </a:t>
            </a:r>
          </a:p>
          <a:p>
            <a:pPr algn="ctr">
              <a:defRPr/>
            </a:pPr>
            <a:r>
              <a:rPr lang="en-US" dirty="0" smtClean="0">
                <a:cs typeface="+mn-cs"/>
              </a:rPr>
              <a:t>Data Visualization</a:t>
            </a:r>
          </a:p>
        </p:txBody>
      </p:sp>
      <p:sp>
        <p:nvSpPr>
          <p:cNvPr id="144399" name="Rectangle 15"/>
          <p:cNvSpPr>
            <a:spLocks noChangeArrowheads="1"/>
          </p:cNvSpPr>
          <p:nvPr/>
        </p:nvSpPr>
        <p:spPr bwMode="auto">
          <a:xfrm>
            <a:off x="2081213" y="1484313"/>
            <a:ext cx="144303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cs typeface="+mn-cs"/>
              </a:rPr>
              <a:t>Strategic</a:t>
            </a:r>
          </a:p>
        </p:txBody>
      </p:sp>
      <p:sp>
        <p:nvSpPr>
          <p:cNvPr id="144400" name="Rectangle 16"/>
          <p:cNvSpPr>
            <a:spLocks noChangeArrowheads="1"/>
          </p:cNvSpPr>
          <p:nvPr/>
        </p:nvSpPr>
        <p:spPr bwMode="auto">
          <a:xfrm>
            <a:off x="5337175" y="1485900"/>
            <a:ext cx="132238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cs typeface="+mn-cs"/>
              </a:rPr>
              <a:t>Tactical</a:t>
            </a:r>
          </a:p>
        </p:txBody>
      </p:sp>
    </p:spTree>
    <p:extLst>
      <p:ext uri="{BB962C8B-B14F-4D97-AF65-F5344CB8AC3E}">
        <p14:creationId xmlns:p14="http://schemas.microsoft.com/office/powerpoint/2010/main" val="19109491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94"/>
                                        </p:tgtEl>
                                        <p:attrNameLst>
                                          <p:attrName>style.visibility</p:attrName>
                                        </p:attrNameLst>
                                      </p:cBhvr>
                                      <p:to>
                                        <p:strVal val="visible"/>
                                      </p:to>
                                    </p:set>
                                    <p:animEffect transition="in" filter="wipe(left)">
                                      <p:cBhvr>
                                        <p:cTn id="7" dur="500"/>
                                        <p:tgtEl>
                                          <p:spTgt spid="1443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395"/>
                                        </p:tgtEl>
                                        <p:attrNameLst>
                                          <p:attrName>style.visibility</p:attrName>
                                        </p:attrNameLst>
                                      </p:cBhvr>
                                      <p:to>
                                        <p:strVal val="visible"/>
                                      </p:to>
                                    </p:set>
                                    <p:animEffect transition="in" filter="wipe(down)">
                                      <p:cBhvr>
                                        <p:cTn id="10" dur="500"/>
                                        <p:tgtEl>
                                          <p:spTgt spid="14439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44393"/>
                                        </p:tgtEl>
                                        <p:attrNameLst>
                                          <p:attrName>style.visibility</p:attrName>
                                        </p:attrNameLst>
                                      </p:cBhvr>
                                      <p:to>
                                        <p:strVal val="visible"/>
                                      </p:to>
                                    </p:set>
                                    <p:animEffect transition="in" filter="wipe(right)">
                                      <p:cBhvr>
                                        <p:cTn id="15" dur="500"/>
                                        <p:tgtEl>
                                          <p:spTgt spid="14439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4396"/>
                                        </p:tgtEl>
                                        <p:attrNameLst>
                                          <p:attrName>style.visibility</p:attrName>
                                        </p:attrNameLst>
                                      </p:cBhvr>
                                      <p:to>
                                        <p:strVal val="visible"/>
                                      </p:to>
                                    </p:set>
                                    <p:animEffect transition="in" filter="wipe(down)">
                                      <p:cBhvr>
                                        <p:cTn id="18" dur="500"/>
                                        <p:tgtEl>
                                          <p:spTgt spid="144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3" grpId="0" animBg="1"/>
      <p:bldP spid="144394" grpId="0" animBg="1"/>
      <p:bldP spid="144395" grpId="0"/>
      <p:bldP spid="1443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28</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88466" y="2593248"/>
            <a:ext cx="4816231" cy="2585323"/>
          </a:xfrm>
          <a:prstGeom prst="rect">
            <a:avLst/>
          </a:prstGeom>
          <a:solidFill>
            <a:schemeClr val="bg1"/>
          </a:solidFill>
        </p:spPr>
        <p:txBody>
          <a:bodyPr wrap="square">
            <a:spAutoFit/>
          </a:bodyPr>
          <a:lstStyle/>
          <a:p>
            <a:r>
              <a:rPr lang="en-US" b="1" i="1" dirty="0" smtClean="0"/>
              <a:t>Data Preparation:</a:t>
            </a:r>
            <a:r>
              <a:rPr lang="en-US" dirty="0" smtClean="0"/>
              <a:t> </a:t>
            </a:r>
          </a:p>
          <a:p>
            <a:pPr marL="285750" indent="-285750">
              <a:buFont typeface="Arial"/>
              <a:buChar char="•"/>
            </a:pPr>
            <a:r>
              <a:rPr lang="en-US" dirty="0"/>
              <a:t>C</a:t>
            </a:r>
            <a:r>
              <a:rPr lang="en-US" dirty="0" smtClean="0"/>
              <a:t>onstruct dataset to be used for modeling</a:t>
            </a:r>
          </a:p>
          <a:p>
            <a:pPr marL="285750" indent="-285750">
              <a:buFont typeface="Arial"/>
              <a:buChar char="•"/>
            </a:pPr>
            <a:r>
              <a:rPr lang="en-US" dirty="0" smtClean="0"/>
              <a:t>Select file</a:t>
            </a:r>
            <a:r>
              <a:rPr lang="en-US" dirty="0"/>
              <a:t>/table, record, and </a:t>
            </a:r>
            <a:r>
              <a:rPr lang="en-US" dirty="0" smtClean="0"/>
              <a:t>attributes</a:t>
            </a:r>
          </a:p>
          <a:p>
            <a:pPr marL="285750" indent="-285750">
              <a:buFont typeface="Arial"/>
              <a:buChar char="•"/>
            </a:pPr>
            <a:r>
              <a:rPr lang="en-US" dirty="0" smtClean="0"/>
              <a:t>Reduce attribute dimensionality</a:t>
            </a:r>
          </a:p>
          <a:p>
            <a:pPr marL="285750" indent="-285750">
              <a:buFont typeface="Arial"/>
              <a:buChar char="•"/>
            </a:pPr>
            <a:r>
              <a:rPr lang="en-US" dirty="0" smtClean="0"/>
              <a:t>Reduce attribute range</a:t>
            </a:r>
          </a:p>
          <a:p>
            <a:pPr marL="285750" indent="-285750">
              <a:buFont typeface="Arial"/>
              <a:buChar char="•"/>
            </a:pPr>
            <a:r>
              <a:rPr lang="en-US" dirty="0" smtClean="0"/>
              <a:t>Transform representation as needed</a:t>
            </a:r>
          </a:p>
          <a:p>
            <a:pPr marL="285750" indent="-285750">
              <a:buFont typeface="Arial"/>
              <a:buChar char="•"/>
            </a:pPr>
            <a:r>
              <a:rPr lang="en-US" dirty="0" smtClean="0"/>
              <a:t>Multiple iterations with </a:t>
            </a:r>
            <a:r>
              <a:rPr lang="en-US" dirty="0"/>
              <a:t>the </a:t>
            </a:r>
            <a:r>
              <a:rPr lang="en-US" dirty="0" smtClean="0"/>
              <a:t>modeling phase</a:t>
            </a:r>
          </a:p>
          <a:p>
            <a:pPr marL="285750" indent="-285750">
              <a:buFont typeface="Arial"/>
              <a:buChar char="•"/>
            </a:pPr>
            <a:r>
              <a:rPr lang="en-US" dirty="0" smtClean="0"/>
              <a:t>Update </a:t>
            </a:r>
            <a:r>
              <a:rPr lang="en-GB" dirty="0" smtClean="0"/>
              <a:t>MDR to reflect changes</a:t>
            </a:r>
          </a:p>
          <a:p>
            <a:pPr marL="285750" indent="-285750">
              <a:buFont typeface="Arial"/>
              <a:buChar char="•"/>
            </a:pPr>
            <a:r>
              <a:rPr lang="en-US" dirty="0">
                <a:solidFill>
                  <a:schemeClr val="accent2"/>
                </a:solidFill>
              </a:rPr>
              <a:t>Visualization tools can play key </a:t>
            </a:r>
            <a:r>
              <a:rPr lang="en-US" dirty="0" smtClean="0">
                <a:solidFill>
                  <a:schemeClr val="accent2"/>
                </a:solidFill>
              </a:rPr>
              <a:t>role</a:t>
            </a:r>
            <a:endParaRPr lang="en-US" dirty="0">
              <a:solidFill>
                <a:schemeClr val="accent2"/>
              </a:solidFill>
            </a:endParaRPr>
          </a:p>
        </p:txBody>
      </p:sp>
      <p:sp>
        <p:nvSpPr>
          <p:cNvPr id="9" name="Rectangle 8"/>
          <p:cNvSpPr/>
          <p:nvPr/>
        </p:nvSpPr>
        <p:spPr>
          <a:xfrm>
            <a:off x="5381840" y="2959683"/>
            <a:ext cx="1255920" cy="620901"/>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9292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defRPr/>
            </a:pPr>
            <a:r>
              <a:rPr lang="en-US" dirty="0" smtClean="0">
                <a:cs typeface="+mj-cs"/>
              </a:rPr>
              <a:t>Data Preparation</a:t>
            </a:r>
          </a:p>
        </p:txBody>
      </p:sp>
      <p:sp>
        <p:nvSpPr>
          <p:cNvPr id="53251" name="Rectangle 3"/>
          <p:cNvSpPr>
            <a:spLocks noGrp="1" noChangeArrowheads="1"/>
          </p:cNvSpPr>
          <p:nvPr>
            <p:ph type="body" idx="1"/>
          </p:nvPr>
        </p:nvSpPr>
        <p:spPr>
          <a:xfrm>
            <a:off x="1014413" y="1360488"/>
            <a:ext cx="7772400" cy="4114800"/>
          </a:xfrm>
        </p:spPr>
        <p:txBody>
          <a:bodyPr>
            <a:normAutofit lnSpcReduction="10000"/>
          </a:bodyPr>
          <a:lstStyle/>
          <a:p>
            <a:pPr>
              <a:lnSpc>
                <a:spcPct val="90000"/>
              </a:lnSpc>
              <a:defRPr/>
            </a:pPr>
            <a:r>
              <a:rPr lang="en-US" sz="3000" dirty="0" smtClean="0">
                <a:cs typeface="+mn-cs"/>
              </a:rPr>
              <a:t>Select set of examples</a:t>
            </a:r>
          </a:p>
          <a:p>
            <a:pPr lvl="1">
              <a:lnSpc>
                <a:spcPct val="90000"/>
              </a:lnSpc>
              <a:buSzPct val="75000"/>
              <a:defRPr/>
            </a:pPr>
            <a:r>
              <a:rPr lang="en-US" sz="2400" dirty="0" smtClean="0"/>
              <a:t>choose sampling method</a:t>
            </a:r>
          </a:p>
          <a:p>
            <a:pPr lvl="1">
              <a:lnSpc>
                <a:spcPct val="90000"/>
              </a:lnSpc>
              <a:buSzPct val="75000"/>
              <a:defRPr/>
            </a:pPr>
            <a:r>
              <a:rPr lang="en-US" sz="2400" dirty="0" smtClean="0"/>
              <a:t>consider sample complexity</a:t>
            </a:r>
          </a:p>
          <a:p>
            <a:pPr lvl="1">
              <a:lnSpc>
                <a:spcPct val="90000"/>
              </a:lnSpc>
              <a:buSzPct val="75000"/>
              <a:defRPr/>
            </a:pPr>
            <a:r>
              <a:rPr lang="en-US" sz="2400" dirty="0" smtClean="0"/>
              <a:t>deal with volume bias issues</a:t>
            </a:r>
          </a:p>
          <a:p>
            <a:pPr>
              <a:lnSpc>
                <a:spcPct val="90000"/>
              </a:lnSpc>
              <a:defRPr/>
            </a:pPr>
            <a:r>
              <a:rPr lang="en-US" sz="3000" dirty="0" smtClean="0">
                <a:cs typeface="+mn-cs"/>
              </a:rPr>
              <a:t>Reduce attribute dimensionality</a:t>
            </a:r>
          </a:p>
          <a:p>
            <a:pPr lvl="1">
              <a:lnSpc>
                <a:spcPct val="90000"/>
              </a:lnSpc>
              <a:buSzPct val="75000"/>
              <a:defRPr/>
            </a:pPr>
            <a:r>
              <a:rPr lang="en-US" sz="2400" dirty="0" smtClean="0"/>
              <a:t>remove redundant and/or correlating attributes</a:t>
            </a:r>
            <a:endParaRPr lang="en-US" dirty="0" smtClean="0"/>
          </a:p>
          <a:p>
            <a:pPr lvl="1">
              <a:lnSpc>
                <a:spcPct val="90000"/>
              </a:lnSpc>
              <a:buSzPct val="75000"/>
              <a:defRPr/>
            </a:pPr>
            <a:r>
              <a:rPr lang="en-US" sz="2400" dirty="0" smtClean="0"/>
              <a:t>combine attributes (sum, multiply, difference)</a:t>
            </a:r>
          </a:p>
          <a:p>
            <a:pPr>
              <a:lnSpc>
                <a:spcPct val="90000"/>
              </a:lnSpc>
              <a:defRPr/>
            </a:pPr>
            <a:r>
              <a:rPr lang="en-US" sz="3000" dirty="0" smtClean="0">
                <a:cs typeface="+mn-cs"/>
              </a:rPr>
              <a:t>Reduce attribute value ranges</a:t>
            </a:r>
          </a:p>
          <a:p>
            <a:pPr lvl="1">
              <a:lnSpc>
                <a:spcPct val="90000"/>
              </a:lnSpc>
              <a:buSzPct val="75000"/>
              <a:defRPr/>
            </a:pPr>
            <a:r>
              <a:rPr lang="en-US" sz="2400" dirty="0" smtClean="0"/>
              <a:t>group symbolic discrete values</a:t>
            </a:r>
          </a:p>
          <a:p>
            <a:pPr lvl="1">
              <a:lnSpc>
                <a:spcPct val="90000"/>
              </a:lnSpc>
              <a:buSzPct val="75000"/>
              <a:defRPr/>
            </a:pPr>
            <a:r>
              <a:rPr lang="en-US" sz="2400" dirty="0" smtClean="0"/>
              <a:t>quantize continuous numeric values</a:t>
            </a:r>
          </a:p>
          <a:p>
            <a:pPr marL="0" indent="0">
              <a:lnSpc>
                <a:spcPct val="90000"/>
              </a:lnSpc>
              <a:buNone/>
              <a:defRPr/>
            </a:pPr>
            <a:endParaRPr lang="en-US" sz="2800" dirty="0" smtClean="0">
              <a:solidFill>
                <a:schemeClr val="accent2"/>
              </a:solidFill>
              <a:cs typeface="+mn-cs"/>
            </a:endParaRPr>
          </a:p>
        </p:txBody>
      </p:sp>
    </p:spTree>
    <p:extLst>
      <p:ext uri="{BB962C8B-B14F-4D97-AF65-F5344CB8AC3E}">
        <p14:creationId xmlns:p14="http://schemas.microsoft.com/office/powerpoint/2010/main" val="40678893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1154949" y="1454682"/>
            <a:ext cx="7134309" cy="4525963"/>
          </a:xfrm>
        </p:spPr>
        <p:txBody>
          <a:bodyPr>
            <a:normAutofit/>
          </a:bodyPr>
          <a:lstStyle/>
          <a:p>
            <a:r>
              <a:rPr lang="en-US" dirty="0" smtClean="0"/>
              <a:t>What is AIDA?</a:t>
            </a:r>
          </a:p>
          <a:p>
            <a:r>
              <a:rPr lang="en-US" dirty="0" smtClean="0"/>
              <a:t>Data Analytics Overview</a:t>
            </a:r>
          </a:p>
          <a:p>
            <a:r>
              <a:rPr lang="en-US" dirty="0" smtClean="0"/>
              <a:t>The Data Mining Process</a:t>
            </a:r>
          </a:p>
          <a:p>
            <a:pPr lvl="1"/>
            <a:r>
              <a:rPr lang="en-US" baseline="0" dirty="0" smtClean="0"/>
              <a:t>Data Consolidation and Warehousing</a:t>
            </a:r>
          </a:p>
          <a:p>
            <a:pPr lvl="1"/>
            <a:r>
              <a:rPr lang="en-US" baseline="0" dirty="0" smtClean="0"/>
              <a:t>Data </a:t>
            </a:r>
            <a:r>
              <a:rPr lang="en-US" dirty="0" smtClean="0"/>
              <a:t>Preparation</a:t>
            </a:r>
          </a:p>
          <a:p>
            <a:pPr lvl="1"/>
            <a:r>
              <a:rPr lang="en-US" dirty="0" smtClean="0"/>
              <a:t>OLAP and Data Visualization</a:t>
            </a:r>
          </a:p>
          <a:p>
            <a:pPr lvl="1"/>
            <a:r>
              <a:rPr lang="en-US" dirty="0" smtClean="0"/>
              <a:t>Predictive Modeling and Evaluation</a:t>
            </a:r>
          </a:p>
          <a:p>
            <a:r>
              <a:rPr lang="en-US" dirty="0" smtClean="0"/>
              <a:t>Important Trends</a:t>
            </a:r>
          </a:p>
        </p:txBody>
      </p:sp>
      <p:sp>
        <p:nvSpPr>
          <p:cNvPr id="4" name="Slide Number Placeholder 3"/>
          <p:cNvSpPr>
            <a:spLocks noGrp="1"/>
          </p:cNvSpPr>
          <p:nvPr>
            <p:ph type="sldNum" sz="quarter" idx="12"/>
          </p:nvPr>
        </p:nvSpPr>
        <p:spPr/>
        <p:txBody>
          <a:bodyPr/>
          <a:lstStyle/>
          <a:p>
            <a:fld id="{59790D55-8B75-9D46-8838-66AE432182BA}" type="slidenum">
              <a:rPr lang="en-US" smtClean="0"/>
              <a:t>3</a:t>
            </a:fld>
            <a:endParaRPr lang="en-US"/>
          </a:p>
        </p:txBody>
      </p:sp>
    </p:spTree>
    <p:extLst>
      <p:ext uri="{BB962C8B-B14F-4D97-AF65-F5344CB8AC3E}">
        <p14:creationId xmlns:p14="http://schemas.microsoft.com/office/powerpoint/2010/main" val="152085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dirty="0"/>
              <a:t>Data Preparation</a:t>
            </a:r>
            <a:endParaRPr lang="en-US" dirty="0" smtClean="0">
              <a:cs typeface="+mj-cs"/>
            </a:endParaRPr>
          </a:p>
        </p:txBody>
      </p:sp>
      <p:sp>
        <p:nvSpPr>
          <p:cNvPr id="55299" name="Rectangle 3"/>
          <p:cNvSpPr>
            <a:spLocks noGrp="1" noChangeArrowheads="1"/>
          </p:cNvSpPr>
          <p:nvPr>
            <p:ph type="body" idx="1"/>
          </p:nvPr>
        </p:nvSpPr>
        <p:spPr>
          <a:xfrm>
            <a:off x="762000" y="1485900"/>
            <a:ext cx="7772400" cy="4114800"/>
          </a:xfrm>
        </p:spPr>
        <p:txBody>
          <a:bodyPr>
            <a:normAutofit/>
          </a:bodyPr>
          <a:lstStyle/>
          <a:p>
            <a:pPr>
              <a:lnSpc>
                <a:spcPct val="90000"/>
              </a:lnSpc>
              <a:defRPr/>
            </a:pPr>
            <a:r>
              <a:rPr lang="en-US" dirty="0" smtClean="0">
                <a:cs typeface="+mn-cs"/>
              </a:rPr>
              <a:t>Transform data</a:t>
            </a:r>
          </a:p>
          <a:p>
            <a:pPr lvl="1">
              <a:lnSpc>
                <a:spcPct val="90000"/>
              </a:lnSpc>
              <a:buSzPct val="75000"/>
              <a:defRPr/>
            </a:pPr>
            <a:r>
              <a:rPr lang="en-US" sz="2400" dirty="0" err="1" smtClean="0"/>
              <a:t>decorrelate</a:t>
            </a:r>
            <a:r>
              <a:rPr lang="en-US" sz="2400" dirty="0" smtClean="0"/>
              <a:t> and normalize values </a:t>
            </a:r>
          </a:p>
          <a:p>
            <a:pPr lvl="1">
              <a:lnSpc>
                <a:spcPct val="90000"/>
              </a:lnSpc>
              <a:buSzPct val="75000"/>
              <a:defRPr/>
            </a:pPr>
            <a:r>
              <a:rPr lang="en-US" sz="2400" dirty="0" smtClean="0"/>
              <a:t>map time-series data to static representation</a:t>
            </a:r>
          </a:p>
          <a:p>
            <a:pPr>
              <a:lnSpc>
                <a:spcPct val="90000"/>
              </a:lnSpc>
              <a:defRPr/>
            </a:pPr>
            <a:r>
              <a:rPr lang="en-US" dirty="0" smtClean="0">
                <a:cs typeface="+mn-cs"/>
              </a:rPr>
              <a:t>Encode data </a:t>
            </a:r>
          </a:p>
          <a:p>
            <a:pPr lvl="1">
              <a:lnSpc>
                <a:spcPct val="90000"/>
              </a:lnSpc>
              <a:buSzPct val="75000"/>
              <a:defRPr/>
            </a:pPr>
            <a:r>
              <a:rPr lang="en-US" sz="2400" dirty="0" smtClean="0"/>
              <a:t>representation must be appropriately for the Data Mining tool which will be used </a:t>
            </a:r>
          </a:p>
          <a:p>
            <a:pPr lvl="1">
              <a:lnSpc>
                <a:spcPct val="90000"/>
              </a:lnSpc>
              <a:buSzPct val="75000"/>
              <a:defRPr/>
            </a:pPr>
            <a:r>
              <a:rPr lang="en-US" sz="2400" dirty="0" smtClean="0"/>
              <a:t>continue to reduce attribute dimensionality where possible without loss of information</a:t>
            </a:r>
          </a:p>
          <a:p>
            <a:pPr>
              <a:lnSpc>
                <a:spcPct val="90000"/>
              </a:lnSpc>
              <a:defRPr/>
            </a:pPr>
            <a:r>
              <a:rPr lang="en-US" sz="2800" dirty="0" smtClean="0">
                <a:solidFill>
                  <a:schemeClr val="accent2"/>
                </a:solidFill>
              </a:rPr>
              <a:t>OLAP and Visualization tools can play key role</a:t>
            </a:r>
            <a:endParaRPr lang="en-US" sz="2800" dirty="0" smtClean="0">
              <a:solidFill>
                <a:schemeClr val="accent2"/>
              </a:solidFill>
              <a:cs typeface="+mn-cs"/>
            </a:endParaRPr>
          </a:p>
        </p:txBody>
      </p:sp>
    </p:spTree>
    <p:extLst>
      <p:ext uri="{BB962C8B-B14F-4D97-AF65-F5344CB8AC3E}">
        <p14:creationId xmlns:p14="http://schemas.microsoft.com/office/powerpoint/2010/main" val="3998357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endParaRPr lang="en-CA" dirty="0"/>
          </a:p>
        </p:txBody>
      </p:sp>
      <p:sp>
        <p:nvSpPr>
          <p:cNvPr id="3" name="Content Placeholder 2"/>
          <p:cNvSpPr>
            <a:spLocks noGrp="1"/>
          </p:cNvSpPr>
          <p:nvPr>
            <p:ph idx="1"/>
          </p:nvPr>
        </p:nvSpPr>
        <p:spPr/>
        <p:txBody>
          <a:bodyPr>
            <a:normAutofit/>
          </a:bodyPr>
          <a:lstStyle/>
          <a:p>
            <a:r>
              <a:rPr lang="en-CA" sz="2800" dirty="0"/>
              <a:t>Graphical representation of data </a:t>
            </a:r>
            <a:endParaRPr lang="en-CA" sz="2800" dirty="0" smtClean="0"/>
          </a:p>
          <a:p>
            <a:r>
              <a:rPr lang="en-CA" sz="2800" dirty="0" smtClean="0"/>
              <a:t>View </a:t>
            </a:r>
            <a:r>
              <a:rPr lang="en-CA" sz="2800" dirty="0"/>
              <a:t>of relationships between data</a:t>
            </a:r>
          </a:p>
          <a:p>
            <a:r>
              <a:rPr lang="en-CA" sz="2800" dirty="0" smtClean="0"/>
              <a:t>The </a:t>
            </a:r>
            <a:r>
              <a:rPr lang="en-CA" sz="2800" dirty="0"/>
              <a:t>right abstraction of the data </a:t>
            </a:r>
          </a:p>
          <a:p>
            <a:r>
              <a:rPr lang="en-CA" sz="2800" dirty="0" smtClean="0"/>
              <a:t>Allows us to explore the data</a:t>
            </a:r>
            <a:endParaRPr lang="en-CA" sz="2800" dirty="0"/>
          </a:p>
          <a:p>
            <a:r>
              <a:rPr lang="en-CA" sz="2800" i="1" dirty="0" smtClean="0"/>
              <a:t>Communicates – Informative</a:t>
            </a:r>
            <a:endParaRPr lang="en-CA" sz="2800" dirty="0" smtClean="0"/>
          </a:p>
          <a:p>
            <a:r>
              <a:rPr lang="en-CA" sz="2800" i="1" dirty="0" smtClean="0"/>
              <a:t>Elegant </a:t>
            </a:r>
            <a:r>
              <a:rPr lang="en-CA" sz="2800" i="1" dirty="0"/>
              <a:t>- Simple</a:t>
            </a:r>
          </a:p>
          <a:p>
            <a:r>
              <a:rPr lang="en-CA" sz="2800" i="1" dirty="0"/>
              <a:t>Aesthetically pleasing</a:t>
            </a:r>
            <a:endParaRPr lang="en-CA" sz="2800" dirty="0"/>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CA" smtClean="0"/>
              <a:t>Big Data, Saint John, NB</a:t>
            </a:r>
            <a:endParaRPr lang="en-CA"/>
          </a:p>
        </p:txBody>
      </p:sp>
      <p:sp>
        <p:nvSpPr>
          <p:cNvPr id="5" name="Slide Number Placeholder 4"/>
          <p:cNvSpPr>
            <a:spLocks noGrp="1"/>
          </p:cNvSpPr>
          <p:nvPr>
            <p:ph type="sldNum" sz="quarter" idx="12"/>
          </p:nvPr>
        </p:nvSpPr>
        <p:spPr/>
        <p:txBody>
          <a:bodyPr/>
          <a:lstStyle/>
          <a:p>
            <a:fld id="{BB9BB4E0-3251-45DC-8F8E-7614F75D4F46}" type="slidenum">
              <a:rPr lang="en-CA" smtClean="0"/>
              <a:t>31</a:t>
            </a:fld>
            <a:endParaRPr lang="en-CA"/>
          </a:p>
        </p:txBody>
      </p:sp>
      <p:pic>
        <p:nvPicPr>
          <p:cNvPr id="7" name="Picture 6"/>
          <p:cNvPicPr>
            <a:picLocks noChangeAspect="1"/>
          </p:cNvPicPr>
          <p:nvPr/>
        </p:nvPicPr>
        <p:blipFill>
          <a:blip r:embed="rId2"/>
          <a:stretch>
            <a:fillRect/>
          </a:stretch>
        </p:blipFill>
        <p:spPr>
          <a:xfrm>
            <a:off x="5880939" y="2999153"/>
            <a:ext cx="1199573" cy="2677719"/>
          </a:xfrm>
          <a:prstGeom prst="rect">
            <a:avLst/>
          </a:prstGeom>
        </p:spPr>
      </p:pic>
      <p:pic>
        <p:nvPicPr>
          <p:cNvPr id="8" name="Picture 7"/>
          <p:cNvPicPr>
            <a:picLocks noChangeAspect="1"/>
          </p:cNvPicPr>
          <p:nvPr/>
        </p:nvPicPr>
        <p:blipFill>
          <a:blip r:embed="rId3"/>
          <a:stretch>
            <a:fillRect/>
          </a:stretch>
        </p:blipFill>
        <p:spPr>
          <a:xfrm>
            <a:off x="6506314" y="1600200"/>
            <a:ext cx="2300402" cy="1115646"/>
          </a:xfrm>
          <a:prstGeom prst="rect">
            <a:avLst/>
          </a:prstGeom>
        </p:spPr>
      </p:pic>
      <p:sp>
        <p:nvSpPr>
          <p:cNvPr id="6" name="Rectangle 5"/>
          <p:cNvSpPr/>
          <p:nvPr/>
        </p:nvSpPr>
        <p:spPr>
          <a:xfrm>
            <a:off x="5402066" y="5842949"/>
            <a:ext cx="3107266" cy="369332"/>
          </a:xfrm>
          <a:prstGeom prst="rect">
            <a:avLst/>
          </a:prstGeom>
        </p:spPr>
        <p:txBody>
          <a:bodyPr wrap="none">
            <a:spAutoFit/>
          </a:bodyPr>
          <a:lstStyle/>
          <a:p>
            <a:r>
              <a:rPr lang="en-CA" dirty="0"/>
              <a:t>[slide courtesy of Stan </a:t>
            </a:r>
            <a:r>
              <a:rPr lang="en-CA" dirty="0" err="1"/>
              <a:t>Matwin</a:t>
            </a:r>
            <a:r>
              <a:rPr lang="en-CA" dirty="0"/>
              <a:t>] </a:t>
            </a:r>
          </a:p>
        </p:txBody>
      </p:sp>
      <p:sp>
        <p:nvSpPr>
          <p:cNvPr id="1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CA" smtClean="0"/>
              <a:t>Data Visualization</a:t>
            </a:r>
            <a:endParaRPr lang="en-CA" dirty="0"/>
          </a:p>
        </p:txBody>
      </p:sp>
    </p:spTree>
    <p:extLst>
      <p:ext uri="{BB962C8B-B14F-4D97-AF65-F5344CB8AC3E}">
        <p14:creationId xmlns:p14="http://schemas.microsoft.com/office/powerpoint/2010/main" val="28328799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pPr>
              <a:defRPr/>
            </a:pPr>
            <a:r>
              <a:rPr lang="en-US" dirty="0"/>
              <a:t>OLAP: On-Line Analytical Processing</a:t>
            </a:r>
            <a:endParaRPr lang="en-US" dirty="0" smtClean="0">
              <a:cs typeface="+mj-cs"/>
            </a:endParaRPr>
          </a:p>
        </p:txBody>
      </p:sp>
      <p:sp>
        <p:nvSpPr>
          <p:cNvPr id="148483" name="Rectangle 3"/>
          <p:cNvSpPr>
            <a:spLocks noGrp="1" noChangeArrowheads="1"/>
          </p:cNvSpPr>
          <p:nvPr>
            <p:ph type="body" sz="half" idx="2"/>
          </p:nvPr>
        </p:nvSpPr>
        <p:spPr>
          <a:xfrm>
            <a:off x="4343400" y="1600200"/>
            <a:ext cx="4800600" cy="4267200"/>
          </a:xfrm>
        </p:spPr>
        <p:txBody>
          <a:bodyPr/>
          <a:lstStyle/>
          <a:p>
            <a:pPr>
              <a:buFont typeface="Wingdings" charset="0"/>
              <a:buNone/>
              <a:defRPr/>
            </a:pPr>
            <a:r>
              <a:rPr lang="en-US" sz="2800" dirty="0" smtClean="0">
                <a:solidFill>
                  <a:schemeClr val="accent2"/>
                </a:solidFill>
                <a:cs typeface="+mn-cs"/>
              </a:rPr>
              <a:t>OLAP Functionality</a:t>
            </a:r>
            <a:endParaRPr lang="en-US" sz="2000" dirty="0" smtClean="0">
              <a:cs typeface="+mn-cs"/>
            </a:endParaRPr>
          </a:p>
          <a:p>
            <a:pPr>
              <a:defRPr/>
            </a:pPr>
            <a:r>
              <a:rPr lang="en-US" sz="2400" dirty="0" smtClean="0">
                <a:cs typeface="+mn-cs"/>
              </a:rPr>
              <a:t>Dimension selection </a:t>
            </a:r>
          </a:p>
          <a:p>
            <a:pPr lvl="1">
              <a:defRPr/>
            </a:pPr>
            <a:r>
              <a:rPr lang="en-US" sz="2000" dirty="0" smtClean="0"/>
              <a:t>slice &amp; dice</a:t>
            </a:r>
          </a:p>
          <a:p>
            <a:pPr>
              <a:defRPr/>
            </a:pPr>
            <a:r>
              <a:rPr lang="en-US" sz="2400" dirty="0" smtClean="0">
                <a:cs typeface="+mn-cs"/>
              </a:rPr>
              <a:t>Rotation</a:t>
            </a:r>
            <a:endParaRPr lang="en-US" sz="2000" dirty="0" smtClean="0">
              <a:cs typeface="+mn-cs"/>
            </a:endParaRPr>
          </a:p>
          <a:p>
            <a:pPr lvl="1">
              <a:defRPr/>
            </a:pPr>
            <a:r>
              <a:rPr lang="en-US" sz="1800" dirty="0" smtClean="0"/>
              <a:t>allows change in perspective</a:t>
            </a:r>
          </a:p>
          <a:p>
            <a:pPr>
              <a:defRPr/>
            </a:pPr>
            <a:r>
              <a:rPr lang="en-US" sz="2400" dirty="0" smtClean="0">
                <a:cs typeface="+mn-cs"/>
              </a:rPr>
              <a:t>Filtration</a:t>
            </a:r>
            <a:r>
              <a:rPr lang="en-US" sz="2000" dirty="0" smtClean="0">
                <a:cs typeface="+mn-cs"/>
              </a:rPr>
              <a:t> </a:t>
            </a:r>
          </a:p>
          <a:p>
            <a:pPr lvl="1">
              <a:defRPr/>
            </a:pPr>
            <a:r>
              <a:rPr lang="en-US" sz="2000" dirty="0" smtClean="0"/>
              <a:t>value range selection</a:t>
            </a:r>
            <a:endParaRPr lang="en-US" sz="1800" dirty="0" smtClean="0"/>
          </a:p>
          <a:p>
            <a:pPr>
              <a:defRPr/>
            </a:pPr>
            <a:r>
              <a:rPr lang="en-US" sz="2400" dirty="0" smtClean="0"/>
              <a:t>Navigate hierarchies </a:t>
            </a:r>
            <a:endParaRPr lang="en-US" sz="2400" dirty="0" smtClean="0">
              <a:cs typeface="+mn-cs"/>
            </a:endParaRPr>
          </a:p>
          <a:p>
            <a:pPr lvl="1">
              <a:buSzPct val="75000"/>
              <a:defRPr/>
            </a:pPr>
            <a:r>
              <a:rPr lang="en-US" sz="2000" dirty="0" smtClean="0"/>
              <a:t>drill-downs to lower levels </a:t>
            </a:r>
          </a:p>
          <a:p>
            <a:pPr lvl="1">
              <a:buSzPct val="75000"/>
              <a:defRPr/>
            </a:pPr>
            <a:r>
              <a:rPr lang="en-US" sz="2000" dirty="0" smtClean="0"/>
              <a:t>roll-ups to higher levels</a:t>
            </a:r>
          </a:p>
        </p:txBody>
      </p:sp>
      <p:grpSp>
        <p:nvGrpSpPr>
          <p:cNvPr id="63491" name="Group 4"/>
          <p:cNvGrpSpPr>
            <a:grpSpLocks/>
          </p:cNvGrpSpPr>
          <p:nvPr/>
        </p:nvGrpSpPr>
        <p:grpSpPr bwMode="auto">
          <a:xfrm>
            <a:off x="914400" y="1604963"/>
            <a:ext cx="3117855" cy="4052889"/>
            <a:chOff x="576" y="1011"/>
            <a:chExt cx="1964" cy="2553"/>
          </a:xfrm>
        </p:grpSpPr>
        <p:sp>
          <p:nvSpPr>
            <p:cNvPr id="148485" name="Rectangle 5"/>
            <p:cNvSpPr>
              <a:spLocks noChangeArrowheads="1"/>
            </p:cNvSpPr>
            <p:nvPr/>
          </p:nvSpPr>
          <p:spPr bwMode="auto">
            <a:xfrm>
              <a:off x="1001" y="1652"/>
              <a:ext cx="766" cy="916"/>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86" name="Freeform 6"/>
            <p:cNvSpPr>
              <a:spLocks/>
            </p:cNvSpPr>
            <p:nvPr/>
          </p:nvSpPr>
          <p:spPr bwMode="auto">
            <a:xfrm>
              <a:off x="616" y="1652"/>
              <a:ext cx="383" cy="1377"/>
            </a:xfrm>
            <a:custGeom>
              <a:avLst/>
              <a:gdLst>
                <a:gd name="T0" fmla="*/ 160 w 161"/>
                <a:gd name="T1" fmla="*/ 0 h 358"/>
                <a:gd name="T2" fmla="*/ 160 w 161"/>
                <a:gd name="T3" fmla="*/ 238 h 358"/>
                <a:gd name="T4" fmla="*/ 0 w 161"/>
                <a:gd name="T5" fmla="*/ 357 h 358"/>
                <a:gd name="T6" fmla="*/ 0 w 161"/>
                <a:gd name="T7" fmla="*/ 119 h 358"/>
                <a:gd name="T8" fmla="*/ 160 w 161"/>
                <a:gd name="T9" fmla="*/ 0 h 358"/>
              </a:gdLst>
              <a:ahLst/>
              <a:cxnLst>
                <a:cxn ang="0">
                  <a:pos x="T0" y="T1"/>
                </a:cxn>
                <a:cxn ang="0">
                  <a:pos x="T2" y="T3"/>
                </a:cxn>
                <a:cxn ang="0">
                  <a:pos x="T4" y="T5"/>
                </a:cxn>
                <a:cxn ang="0">
                  <a:pos x="T6" y="T7"/>
                </a:cxn>
                <a:cxn ang="0">
                  <a:pos x="T8" y="T9"/>
                </a:cxn>
              </a:cxnLst>
              <a:rect l="0" t="0" r="r" b="b"/>
              <a:pathLst>
                <a:path w="161" h="358">
                  <a:moveTo>
                    <a:pt x="160" y="0"/>
                  </a:moveTo>
                  <a:lnTo>
                    <a:pt x="160" y="238"/>
                  </a:lnTo>
                  <a:lnTo>
                    <a:pt x="0" y="357"/>
                  </a:lnTo>
                  <a:lnTo>
                    <a:pt x="0" y="119"/>
                  </a:lnTo>
                  <a:lnTo>
                    <a:pt x="160" y="0"/>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7" name="Freeform 7"/>
            <p:cNvSpPr>
              <a:spLocks/>
            </p:cNvSpPr>
            <p:nvPr/>
          </p:nvSpPr>
          <p:spPr bwMode="auto">
            <a:xfrm>
              <a:off x="633" y="2633"/>
              <a:ext cx="1151" cy="458"/>
            </a:xfrm>
            <a:custGeom>
              <a:avLst/>
              <a:gdLst>
                <a:gd name="T0" fmla="*/ 0 w 484"/>
                <a:gd name="T1" fmla="*/ 118 h 119"/>
                <a:gd name="T2" fmla="*/ 161 w 484"/>
                <a:gd name="T3" fmla="*/ 0 h 119"/>
                <a:gd name="T4" fmla="*/ 483 w 484"/>
                <a:gd name="T5" fmla="*/ 0 h 119"/>
                <a:gd name="T6" fmla="*/ 322 w 484"/>
                <a:gd name="T7" fmla="*/ 118 h 119"/>
                <a:gd name="T8" fmla="*/ 0 w 484"/>
                <a:gd name="T9" fmla="*/ 118 h 119"/>
              </a:gdLst>
              <a:ahLst/>
              <a:cxnLst>
                <a:cxn ang="0">
                  <a:pos x="T0" y="T1"/>
                </a:cxn>
                <a:cxn ang="0">
                  <a:pos x="T2" y="T3"/>
                </a:cxn>
                <a:cxn ang="0">
                  <a:pos x="T4" y="T5"/>
                </a:cxn>
                <a:cxn ang="0">
                  <a:pos x="T6" y="T7"/>
                </a:cxn>
                <a:cxn ang="0">
                  <a:pos x="T8" y="T9"/>
                </a:cxn>
              </a:cxnLst>
              <a:rect l="0" t="0" r="r" b="b"/>
              <a:pathLst>
                <a:path w="484" h="119">
                  <a:moveTo>
                    <a:pt x="0" y="118"/>
                  </a:moveTo>
                  <a:lnTo>
                    <a:pt x="161" y="0"/>
                  </a:lnTo>
                  <a:lnTo>
                    <a:pt x="483" y="0"/>
                  </a:lnTo>
                  <a:lnTo>
                    <a:pt x="322" y="118"/>
                  </a:lnTo>
                  <a:lnTo>
                    <a:pt x="0" y="118"/>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8" name="Freeform 8"/>
            <p:cNvSpPr>
              <a:spLocks/>
            </p:cNvSpPr>
            <p:nvPr/>
          </p:nvSpPr>
          <p:spPr bwMode="auto">
            <a:xfrm>
              <a:off x="616" y="2575"/>
              <a:ext cx="1151" cy="458"/>
            </a:xfrm>
            <a:custGeom>
              <a:avLst/>
              <a:gdLst>
                <a:gd name="T0" fmla="*/ 0 w 484"/>
                <a:gd name="T1" fmla="*/ 118 h 119"/>
                <a:gd name="T2" fmla="*/ 161 w 484"/>
                <a:gd name="T3" fmla="*/ 0 h 119"/>
                <a:gd name="T4" fmla="*/ 483 w 484"/>
                <a:gd name="T5" fmla="*/ 0 h 119"/>
                <a:gd name="T6" fmla="*/ 322 w 484"/>
                <a:gd name="T7" fmla="*/ 118 h 119"/>
                <a:gd name="T8" fmla="*/ 0 w 484"/>
                <a:gd name="T9" fmla="*/ 118 h 119"/>
              </a:gdLst>
              <a:ahLst/>
              <a:cxnLst>
                <a:cxn ang="0">
                  <a:pos x="T0" y="T1"/>
                </a:cxn>
                <a:cxn ang="0">
                  <a:pos x="T2" y="T3"/>
                </a:cxn>
                <a:cxn ang="0">
                  <a:pos x="T4" y="T5"/>
                </a:cxn>
                <a:cxn ang="0">
                  <a:pos x="T6" y="T7"/>
                </a:cxn>
                <a:cxn ang="0">
                  <a:pos x="T8" y="T9"/>
                </a:cxn>
              </a:cxnLst>
              <a:rect l="0" t="0" r="r" b="b"/>
              <a:pathLst>
                <a:path w="484" h="119">
                  <a:moveTo>
                    <a:pt x="0" y="118"/>
                  </a:moveTo>
                  <a:lnTo>
                    <a:pt x="161" y="0"/>
                  </a:lnTo>
                  <a:lnTo>
                    <a:pt x="483" y="0"/>
                  </a:lnTo>
                  <a:lnTo>
                    <a:pt x="322" y="118"/>
                  </a:lnTo>
                  <a:lnTo>
                    <a:pt x="0" y="118"/>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9" name="Freeform 9"/>
            <p:cNvSpPr>
              <a:spLocks/>
            </p:cNvSpPr>
            <p:nvPr/>
          </p:nvSpPr>
          <p:spPr bwMode="auto">
            <a:xfrm>
              <a:off x="683" y="2633"/>
              <a:ext cx="1037" cy="400"/>
            </a:xfrm>
            <a:custGeom>
              <a:avLst/>
              <a:gdLst>
                <a:gd name="T0" fmla="*/ 140 w 436"/>
                <a:gd name="T1" fmla="*/ 0 h 104"/>
                <a:gd name="T2" fmla="*/ 435 w 436"/>
                <a:gd name="T3" fmla="*/ 0 h 104"/>
                <a:gd name="T4" fmla="*/ 295 w 436"/>
                <a:gd name="T5" fmla="*/ 103 h 104"/>
                <a:gd name="T6" fmla="*/ 0 w 436"/>
                <a:gd name="T7" fmla="*/ 103 h 104"/>
                <a:gd name="T8" fmla="*/ 140 w 436"/>
                <a:gd name="T9" fmla="*/ 0 h 104"/>
              </a:gdLst>
              <a:ahLst/>
              <a:cxnLst>
                <a:cxn ang="0">
                  <a:pos x="T0" y="T1"/>
                </a:cxn>
                <a:cxn ang="0">
                  <a:pos x="T2" y="T3"/>
                </a:cxn>
                <a:cxn ang="0">
                  <a:pos x="T4" y="T5"/>
                </a:cxn>
                <a:cxn ang="0">
                  <a:pos x="T6" y="T7"/>
                </a:cxn>
                <a:cxn ang="0">
                  <a:pos x="T8" y="T9"/>
                </a:cxn>
              </a:cxnLst>
              <a:rect l="0" t="0" r="r" b="b"/>
              <a:pathLst>
                <a:path w="436" h="104">
                  <a:moveTo>
                    <a:pt x="140" y="0"/>
                  </a:moveTo>
                  <a:lnTo>
                    <a:pt x="435" y="0"/>
                  </a:lnTo>
                  <a:lnTo>
                    <a:pt x="295" y="103"/>
                  </a:lnTo>
                  <a:lnTo>
                    <a:pt x="0" y="103"/>
                  </a:lnTo>
                  <a:lnTo>
                    <a:pt x="140" y="0"/>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90" name="Rectangle 10"/>
            <p:cNvSpPr>
              <a:spLocks noChangeArrowheads="1"/>
            </p:cNvSpPr>
            <p:nvPr/>
          </p:nvSpPr>
          <p:spPr bwMode="auto">
            <a:xfrm>
              <a:off x="1013" y="167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1" name="Rectangle 11"/>
            <p:cNvSpPr>
              <a:spLocks noChangeArrowheads="1"/>
            </p:cNvSpPr>
            <p:nvPr/>
          </p:nvSpPr>
          <p:spPr bwMode="auto">
            <a:xfrm>
              <a:off x="1527" y="167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2" name="Rectangle 12"/>
            <p:cNvSpPr>
              <a:spLocks noChangeArrowheads="1"/>
            </p:cNvSpPr>
            <p:nvPr/>
          </p:nvSpPr>
          <p:spPr bwMode="auto">
            <a:xfrm>
              <a:off x="1527" y="2291"/>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3" name="Rectangle 13"/>
            <p:cNvSpPr>
              <a:spLocks noChangeArrowheads="1"/>
            </p:cNvSpPr>
            <p:nvPr/>
          </p:nvSpPr>
          <p:spPr bwMode="auto">
            <a:xfrm>
              <a:off x="1013" y="2291"/>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4" name="Rectangle 14"/>
            <p:cNvSpPr>
              <a:spLocks noChangeArrowheads="1"/>
            </p:cNvSpPr>
            <p:nvPr/>
          </p:nvSpPr>
          <p:spPr bwMode="auto">
            <a:xfrm>
              <a:off x="1272" y="1672"/>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5" name="Rectangle 15"/>
            <p:cNvSpPr>
              <a:spLocks noChangeArrowheads="1"/>
            </p:cNvSpPr>
            <p:nvPr/>
          </p:nvSpPr>
          <p:spPr bwMode="auto">
            <a:xfrm>
              <a:off x="1527" y="198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6" name="Rectangle 16"/>
            <p:cNvSpPr>
              <a:spLocks noChangeArrowheads="1"/>
            </p:cNvSpPr>
            <p:nvPr/>
          </p:nvSpPr>
          <p:spPr bwMode="auto">
            <a:xfrm>
              <a:off x="1272" y="1983"/>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7" name="Rectangle 17"/>
            <p:cNvSpPr>
              <a:spLocks noChangeArrowheads="1"/>
            </p:cNvSpPr>
            <p:nvPr/>
          </p:nvSpPr>
          <p:spPr bwMode="auto">
            <a:xfrm>
              <a:off x="1013" y="198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8" name="Rectangle 18"/>
            <p:cNvSpPr>
              <a:spLocks noChangeArrowheads="1"/>
            </p:cNvSpPr>
            <p:nvPr/>
          </p:nvSpPr>
          <p:spPr bwMode="auto">
            <a:xfrm>
              <a:off x="1272" y="2291"/>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9" name="Freeform 19"/>
            <p:cNvSpPr>
              <a:spLocks/>
            </p:cNvSpPr>
            <p:nvPr/>
          </p:nvSpPr>
          <p:spPr bwMode="auto">
            <a:xfrm>
              <a:off x="616" y="1964"/>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0" name="Freeform 20"/>
            <p:cNvSpPr>
              <a:spLocks/>
            </p:cNvSpPr>
            <p:nvPr/>
          </p:nvSpPr>
          <p:spPr bwMode="auto">
            <a:xfrm>
              <a:off x="747" y="1810"/>
              <a:ext cx="123"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1" name="Freeform 21"/>
            <p:cNvSpPr>
              <a:spLocks/>
            </p:cNvSpPr>
            <p:nvPr/>
          </p:nvSpPr>
          <p:spPr bwMode="auto">
            <a:xfrm>
              <a:off x="875" y="1652"/>
              <a:ext cx="124"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2" name="Freeform 22"/>
            <p:cNvSpPr>
              <a:spLocks/>
            </p:cNvSpPr>
            <p:nvPr/>
          </p:nvSpPr>
          <p:spPr bwMode="auto">
            <a:xfrm>
              <a:off x="616" y="2579"/>
              <a:ext cx="124"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3" name="Freeform 23"/>
            <p:cNvSpPr>
              <a:spLocks/>
            </p:cNvSpPr>
            <p:nvPr/>
          </p:nvSpPr>
          <p:spPr bwMode="auto">
            <a:xfrm>
              <a:off x="747" y="2425"/>
              <a:ext cx="123"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4" name="Freeform 24"/>
            <p:cNvSpPr>
              <a:spLocks/>
            </p:cNvSpPr>
            <p:nvPr/>
          </p:nvSpPr>
          <p:spPr bwMode="auto">
            <a:xfrm>
              <a:off x="875" y="2272"/>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5" name="Freeform 25"/>
            <p:cNvSpPr>
              <a:spLocks/>
            </p:cNvSpPr>
            <p:nvPr/>
          </p:nvSpPr>
          <p:spPr bwMode="auto">
            <a:xfrm>
              <a:off x="616" y="2272"/>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6" name="Freeform 26"/>
            <p:cNvSpPr>
              <a:spLocks/>
            </p:cNvSpPr>
            <p:nvPr/>
          </p:nvSpPr>
          <p:spPr bwMode="auto">
            <a:xfrm>
              <a:off x="747" y="2118"/>
              <a:ext cx="123"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7" name="Freeform 27"/>
            <p:cNvSpPr>
              <a:spLocks/>
            </p:cNvSpPr>
            <p:nvPr/>
          </p:nvSpPr>
          <p:spPr bwMode="auto">
            <a:xfrm>
              <a:off x="875" y="1964"/>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8" name="Freeform 28"/>
            <p:cNvSpPr>
              <a:spLocks/>
            </p:cNvSpPr>
            <p:nvPr/>
          </p:nvSpPr>
          <p:spPr bwMode="auto">
            <a:xfrm>
              <a:off x="616" y="2891"/>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9" name="Freeform 29"/>
            <p:cNvSpPr>
              <a:spLocks/>
            </p:cNvSpPr>
            <p:nvPr/>
          </p:nvSpPr>
          <p:spPr bwMode="auto">
            <a:xfrm>
              <a:off x="747" y="2737"/>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0" name="Freeform 30"/>
            <p:cNvSpPr>
              <a:spLocks/>
            </p:cNvSpPr>
            <p:nvPr/>
          </p:nvSpPr>
          <p:spPr bwMode="auto">
            <a:xfrm>
              <a:off x="1130" y="2579"/>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1" name="Freeform 31"/>
            <p:cNvSpPr>
              <a:spLocks/>
            </p:cNvSpPr>
            <p:nvPr/>
          </p:nvSpPr>
          <p:spPr bwMode="auto">
            <a:xfrm>
              <a:off x="875" y="2579"/>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2" name="Freeform 32"/>
            <p:cNvSpPr>
              <a:spLocks/>
            </p:cNvSpPr>
            <p:nvPr/>
          </p:nvSpPr>
          <p:spPr bwMode="auto">
            <a:xfrm>
              <a:off x="1130" y="2891"/>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3" name="Freeform 33"/>
            <p:cNvSpPr>
              <a:spLocks/>
            </p:cNvSpPr>
            <p:nvPr/>
          </p:nvSpPr>
          <p:spPr bwMode="auto">
            <a:xfrm>
              <a:off x="1261" y="2737"/>
              <a:ext cx="382"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4" name="Freeform 34"/>
            <p:cNvSpPr>
              <a:spLocks/>
            </p:cNvSpPr>
            <p:nvPr/>
          </p:nvSpPr>
          <p:spPr bwMode="auto">
            <a:xfrm>
              <a:off x="1004" y="2737"/>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5" name="Freeform 35"/>
            <p:cNvSpPr>
              <a:spLocks/>
            </p:cNvSpPr>
            <p:nvPr/>
          </p:nvSpPr>
          <p:spPr bwMode="auto">
            <a:xfrm>
              <a:off x="875" y="2891"/>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6" name="Freeform 36"/>
            <p:cNvSpPr>
              <a:spLocks/>
            </p:cNvSpPr>
            <p:nvPr/>
          </p:nvSpPr>
          <p:spPr bwMode="auto">
            <a:xfrm>
              <a:off x="1387" y="2579"/>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7" name="Freeform 37"/>
            <p:cNvSpPr>
              <a:spLocks/>
            </p:cNvSpPr>
            <p:nvPr/>
          </p:nvSpPr>
          <p:spPr bwMode="auto">
            <a:xfrm>
              <a:off x="1387" y="1964"/>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8" name="Freeform 38"/>
            <p:cNvSpPr>
              <a:spLocks/>
            </p:cNvSpPr>
            <p:nvPr/>
          </p:nvSpPr>
          <p:spPr bwMode="auto">
            <a:xfrm>
              <a:off x="1517" y="1810"/>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9" name="Freeform 39"/>
            <p:cNvSpPr>
              <a:spLocks/>
            </p:cNvSpPr>
            <p:nvPr/>
          </p:nvSpPr>
          <p:spPr bwMode="auto">
            <a:xfrm>
              <a:off x="1643" y="1652"/>
              <a:ext cx="127"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0" name="Freeform 40"/>
            <p:cNvSpPr>
              <a:spLocks/>
            </p:cNvSpPr>
            <p:nvPr/>
          </p:nvSpPr>
          <p:spPr bwMode="auto">
            <a:xfrm>
              <a:off x="1387" y="2579"/>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1" name="Freeform 41"/>
            <p:cNvSpPr>
              <a:spLocks/>
            </p:cNvSpPr>
            <p:nvPr/>
          </p:nvSpPr>
          <p:spPr bwMode="auto">
            <a:xfrm>
              <a:off x="1517" y="2425"/>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2" name="Freeform 42"/>
            <p:cNvSpPr>
              <a:spLocks/>
            </p:cNvSpPr>
            <p:nvPr/>
          </p:nvSpPr>
          <p:spPr bwMode="auto">
            <a:xfrm>
              <a:off x="1643" y="2272"/>
              <a:ext cx="127"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3" name="Freeform 43"/>
            <p:cNvSpPr>
              <a:spLocks/>
            </p:cNvSpPr>
            <p:nvPr/>
          </p:nvSpPr>
          <p:spPr bwMode="auto">
            <a:xfrm>
              <a:off x="1387" y="2272"/>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4" name="Freeform 44"/>
            <p:cNvSpPr>
              <a:spLocks/>
            </p:cNvSpPr>
            <p:nvPr/>
          </p:nvSpPr>
          <p:spPr bwMode="auto">
            <a:xfrm>
              <a:off x="1517" y="2118"/>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5" name="Freeform 45"/>
            <p:cNvSpPr>
              <a:spLocks/>
            </p:cNvSpPr>
            <p:nvPr/>
          </p:nvSpPr>
          <p:spPr bwMode="auto">
            <a:xfrm>
              <a:off x="1643" y="1964"/>
              <a:ext cx="127"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6" name="Rectangle 46"/>
            <p:cNvSpPr>
              <a:spLocks noChangeArrowheads="1"/>
            </p:cNvSpPr>
            <p:nvPr/>
          </p:nvSpPr>
          <p:spPr bwMode="auto">
            <a:xfrm>
              <a:off x="628"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7" name="Rectangle 47"/>
            <p:cNvSpPr>
              <a:spLocks noChangeArrowheads="1"/>
            </p:cNvSpPr>
            <p:nvPr/>
          </p:nvSpPr>
          <p:spPr bwMode="auto">
            <a:xfrm>
              <a:off x="1142"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8" name="Rectangle 48"/>
            <p:cNvSpPr>
              <a:spLocks noChangeArrowheads="1"/>
            </p:cNvSpPr>
            <p:nvPr/>
          </p:nvSpPr>
          <p:spPr bwMode="auto">
            <a:xfrm>
              <a:off x="1142"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9" name="Rectangle 49"/>
            <p:cNvSpPr>
              <a:spLocks noChangeArrowheads="1"/>
            </p:cNvSpPr>
            <p:nvPr/>
          </p:nvSpPr>
          <p:spPr bwMode="auto">
            <a:xfrm>
              <a:off x="628"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0" name="Rectangle 50"/>
            <p:cNvSpPr>
              <a:spLocks noChangeArrowheads="1"/>
            </p:cNvSpPr>
            <p:nvPr/>
          </p:nvSpPr>
          <p:spPr bwMode="auto">
            <a:xfrm>
              <a:off x="887"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1" name="Rectangle 51"/>
            <p:cNvSpPr>
              <a:spLocks noChangeArrowheads="1"/>
            </p:cNvSpPr>
            <p:nvPr/>
          </p:nvSpPr>
          <p:spPr bwMode="auto">
            <a:xfrm>
              <a:off x="1142"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2" name="Rectangle 52"/>
            <p:cNvSpPr>
              <a:spLocks noChangeArrowheads="1"/>
            </p:cNvSpPr>
            <p:nvPr/>
          </p:nvSpPr>
          <p:spPr bwMode="auto">
            <a:xfrm>
              <a:off x="887"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3" name="Rectangle 53"/>
            <p:cNvSpPr>
              <a:spLocks noChangeArrowheads="1"/>
            </p:cNvSpPr>
            <p:nvPr/>
          </p:nvSpPr>
          <p:spPr bwMode="auto">
            <a:xfrm>
              <a:off x="628"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4" name="Rectangle 54"/>
            <p:cNvSpPr>
              <a:spLocks noChangeArrowheads="1"/>
            </p:cNvSpPr>
            <p:nvPr/>
          </p:nvSpPr>
          <p:spPr bwMode="auto">
            <a:xfrm>
              <a:off x="887"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5" name="Freeform 55"/>
            <p:cNvSpPr>
              <a:spLocks/>
            </p:cNvSpPr>
            <p:nvPr/>
          </p:nvSpPr>
          <p:spPr bwMode="auto">
            <a:xfrm>
              <a:off x="616" y="1964"/>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6" name="Freeform 56"/>
            <p:cNvSpPr>
              <a:spLocks/>
            </p:cNvSpPr>
            <p:nvPr/>
          </p:nvSpPr>
          <p:spPr bwMode="auto">
            <a:xfrm>
              <a:off x="747" y="1810"/>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7" name="Freeform 57"/>
            <p:cNvSpPr>
              <a:spLocks/>
            </p:cNvSpPr>
            <p:nvPr/>
          </p:nvSpPr>
          <p:spPr bwMode="auto">
            <a:xfrm>
              <a:off x="1130" y="1652"/>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8" name="Freeform 58"/>
            <p:cNvSpPr>
              <a:spLocks/>
            </p:cNvSpPr>
            <p:nvPr/>
          </p:nvSpPr>
          <p:spPr bwMode="auto">
            <a:xfrm>
              <a:off x="875" y="1652"/>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9" name="Freeform 59"/>
            <p:cNvSpPr>
              <a:spLocks/>
            </p:cNvSpPr>
            <p:nvPr/>
          </p:nvSpPr>
          <p:spPr bwMode="auto">
            <a:xfrm>
              <a:off x="1130" y="1964"/>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0" name="Freeform 60"/>
            <p:cNvSpPr>
              <a:spLocks/>
            </p:cNvSpPr>
            <p:nvPr/>
          </p:nvSpPr>
          <p:spPr bwMode="auto">
            <a:xfrm>
              <a:off x="1261" y="1810"/>
              <a:ext cx="382"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1" name="Freeform 61"/>
            <p:cNvSpPr>
              <a:spLocks/>
            </p:cNvSpPr>
            <p:nvPr/>
          </p:nvSpPr>
          <p:spPr bwMode="auto">
            <a:xfrm>
              <a:off x="1004" y="1810"/>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2" name="Freeform 62"/>
            <p:cNvSpPr>
              <a:spLocks/>
            </p:cNvSpPr>
            <p:nvPr/>
          </p:nvSpPr>
          <p:spPr bwMode="auto">
            <a:xfrm>
              <a:off x="875" y="1964"/>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3" name="Freeform 63"/>
            <p:cNvSpPr>
              <a:spLocks/>
            </p:cNvSpPr>
            <p:nvPr/>
          </p:nvSpPr>
          <p:spPr bwMode="auto">
            <a:xfrm>
              <a:off x="1387" y="1652"/>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4" name="Rectangle 64"/>
            <p:cNvSpPr>
              <a:spLocks noChangeArrowheads="1"/>
            </p:cNvSpPr>
            <p:nvPr/>
          </p:nvSpPr>
          <p:spPr bwMode="auto">
            <a:xfrm>
              <a:off x="576" y="2182"/>
              <a:ext cx="849"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defTabSz="762000">
                <a:lnSpc>
                  <a:spcPct val="80000"/>
                </a:lnSpc>
                <a:defRPr/>
              </a:pPr>
              <a:r>
                <a:rPr lang="en-US" sz="2000" b="1">
                  <a:solidFill>
                    <a:srgbClr val="FFFFFF"/>
                  </a:solidFill>
                  <a:latin typeface="Arial" charset="0"/>
                  <a:cs typeface="+mn-cs"/>
                </a:rPr>
                <a:t/>
              </a:r>
              <a:br>
                <a:rPr lang="en-US" sz="2000" b="1">
                  <a:solidFill>
                    <a:srgbClr val="FFFFFF"/>
                  </a:solidFill>
                  <a:latin typeface="Arial" charset="0"/>
                  <a:cs typeface="+mn-cs"/>
                </a:rPr>
              </a:br>
              <a:r>
                <a:rPr lang="en-US" b="1">
                  <a:solidFill>
                    <a:srgbClr val="000000"/>
                  </a:solidFill>
                  <a:latin typeface="Arial" charset="0"/>
                  <a:cs typeface="+mn-cs"/>
                </a:rPr>
                <a:t>OLAP</a:t>
              </a:r>
            </a:p>
            <a:p>
              <a:pPr algn="ctr" defTabSz="762000">
                <a:lnSpc>
                  <a:spcPct val="80000"/>
                </a:lnSpc>
                <a:defRPr/>
              </a:pPr>
              <a:r>
                <a:rPr lang="en-US" b="1">
                  <a:solidFill>
                    <a:srgbClr val="000000"/>
                  </a:solidFill>
                  <a:latin typeface="Arial" charset="0"/>
                  <a:cs typeface="+mn-cs"/>
                </a:rPr>
                <a:t>cube</a:t>
              </a:r>
              <a:endParaRPr lang="en-US" b="1">
                <a:solidFill>
                  <a:srgbClr val="FFFFFF"/>
                </a:solidFill>
                <a:latin typeface="Arial" charset="0"/>
                <a:cs typeface="+mn-cs"/>
              </a:endParaRPr>
            </a:p>
          </p:txBody>
        </p:sp>
        <p:sp>
          <p:nvSpPr>
            <p:cNvPr id="148545" name="Rectangle 65"/>
            <p:cNvSpPr>
              <a:spLocks noChangeArrowheads="1"/>
            </p:cNvSpPr>
            <p:nvPr/>
          </p:nvSpPr>
          <p:spPr bwMode="auto">
            <a:xfrm>
              <a:off x="1584" y="2758"/>
              <a:ext cx="956" cy="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b="1" dirty="0" smtClean="0">
                  <a:cs typeface="+mn-cs"/>
                </a:rPr>
                <a:t>Time</a:t>
              </a:r>
            </a:p>
            <a:p>
              <a:pPr>
                <a:defRPr/>
              </a:pPr>
              <a:r>
                <a:rPr lang="en-US" sz="2000" b="1" dirty="0" smtClean="0"/>
                <a:t>(day of year, </a:t>
              </a:r>
            </a:p>
            <a:p>
              <a:pPr>
                <a:defRPr/>
              </a:pPr>
              <a:r>
                <a:rPr lang="en-US" sz="2000" b="1" dirty="0" smtClean="0"/>
                <a:t>hour)</a:t>
              </a:r>
              <a:endParaRPr lang="en-US" sz="1800" b="1" dirty="0">
                <a:cs typeface="+mn-cs"/>
              </a:endParaRPr>
            </a:p>
          </p:txBody>
        </p:sp>
        <p:sp>
          <p:nvSpPr>
            <p:cNvPr id="148546" name="Rectangle 66"/>
            <p:cNvSpPr>
              <a:spLocks noChangeArrowheads="1"/>
            </p:cNvSpPr>
            <p:nvPr/>
          </p:nvSpPr>
          <p:spPr bwMode="auto">
            <a:xfrm>
              <a:off x="576" y="3120"/>
              <a:ext cx="1141"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b="1" dirty="0" smtClean="0">
                  <a:cs typeface="+mn-cs"/>
                </a:rPr>
                <a:t>Produce</a:t>
              </a:r>
            </a:p>
            <a:p>
              <a:pPr>
                <a:defRPr/>
              </a:pPr>
              <a:r>
                <a:rPr lang="en-US" sz="2000" b="1" dirty="0" smtClean="0"/>
                <a:t>(variety, name)</a:t>
              </a:r>
              <a:endParaRPr lang="en-US" sz="1800" b="1" dirty="0">
                <a:cs typeface="+mn-cs"/>
              </a:endParaRPr>
            </a:p>
          </p:txBody>
        </p:sp>
        <p:sp>
          <p:nvSpPr>
            <p:cNvPr id="148547" name="Rectangle 67"/>
            <p:cNvSpPr>
              <a:spLocks noChangeArrowheads="1"/>
            </p:cNvSpPr>
            <p:nvPr/>
          </p:nvSpPr>
          <p:spPr bwMode="auto">
            <a:xfrm>
              <a:off x="1757" y="1846"/>
              <a:ext cx="733" cy="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2000" b="1" dirty="0" smtClean="0">
                  <a:cs typeface="+mn-cs"/>
                </a:rPr>
                <a:t>Location</a:t>
              </a:r>
            </a:p>
            <a:p>
              <a:pPr algn="ctr">
                <a:defRPr/>
              </a:pPr>
              <a:r>
                <a:rPr lang="en-US" sz="2000" b="1" dirty="0" smtClean="0"/>
                <a:t>(region, </a:t>
              </a:r>
            </a:p>
            <a:p>
              <a:pPr algn="ctr">
                <a:defRPr/>
              </a:pPr>
              <a:r>
                <a:rPr lang="en-US" sz="2000" b="1" dirty="0" smtClean="0"/>
                <a:t>soil type)</a:t>
              </a:r>
              <a:endParaRPr lang="en-US" sz="1800" b="1" dirty="0">
                <a:cs typeface="+mn-cs"/>
              </a:endParaRPr>
            </a:p>
          </p:txBody>
        </p:sp>
        <p:sp>
          <p:nvSpPr>
            <p:cNvPr id="148548" name="Text Box 68"/>
            <p:cNvSpPr txBox="1">
              <a:spLocks noChangeArrowheads="1"/>
            </p:cNvSpPr>
            <p:nvPr/>
          </p:nvSpPr>
          <p:spPr bwMode="auto">
            <a:xfrm>
              <a:off x="662" y="1011"/>
              <a:ext cx="134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cs typeface="+mn-cs"/>
                </a:rPr>
                <a:t>Metrics: count,</a:t>
              </a:r>
            </a:p>
            <a:p>
              <a:pPr>
                <a:defRPr/>
              </a:pPr>
              <a:r>
                <a:rPr lang="en-US" dirty="0"/>
                <a:t>average size, </a:t>
              </a:r>
              <a:r>
                <a:rPr lang="en-US" dirty="0" smtClean="0"/>
                <a:t>quality </a:t>
              </a:r>
              <a:endParaRPr lang="en-US" dirty="0">
                <a:cs typeface="+mn-cs"/>
              </a:endParaRPr>
            </a:p>
          </p:txBody>
        </p:sp>
        <p:sp>
          <p:nvSpPr>
            <p:cNvPr id="148549" name="AutoShape 69"/>
            <p:cNvSpPr>
              <a:spLocks noChangeArrowheads="1"/>
            </p:cNvSpPr>
            <p:nvPr/>
          </p:nvSpPr>
          <p:spPr bwMode="auto">
            <a:xfrm>
              <a:off x="1008" y="1414"/>
              <a:ext cx="144" cy="624"/>
            </a:xfrm>
            <a:prstGeom prst="downArrow">
              <a:avLst>
                <a:gd name="adj1" fmla="val 50000"/>
                <a:gd name="adj2" fmla="val 108333"/>
              </a:avLst>
            </a:prstGeom>
            <a:solidFill>
              <a:srgbClr val="FFFF00"/>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2014492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en-US" dirty="0" smtClean="0">
                <a:cs typeface="+mj-cs"/>
              </a:rPr>
              <a:t>OLAP: </a:t>
            </a:r>
            <a:r>
              <a:rPr lang="en-US" sz="3600" dirty="0" smtClean="0">
                <a:cs typeface="+mj-cs"/>
              </a:rPr>
              <a:t>On-Line Analytical Processing</a:t>
            </a:r>
            <a:endParaRPr lang="en-US" dirty="0" smtClean="0">
              <a:cs typeface="+mj-cs"/>
            </a:endParaRPr>
          </a:p>
        </p:txBody>
      </p:sp>
      <p:sp>
        <p:nvSpPr>
          <p:cNvPr id="148483" name="Rectangle 3"/>
          <p:cNvSpPr>
            <a:spLocks noGrp="1" noChangeArrowheads="1"/>
          </p:cNvSpPr>
          <p:nvPr>
            <p:ph type="body" sz="half" idx="2"/>
          </p:nvPr>
        </p:nvSpPr>
        <p:spPr>
          <a:xfrm>
            <a:off x="4343400" y="1600200"/>
            <a:ext cx="4800600" cy="4267200"/>
          </a:xfrm>
        </p:spPr>
        <p:txBody>
          <a:bodyPr/>
          <a:lstStyle/>
          <a:p>
            <a:pPr>
              <a:buFont typeface="Wingdings" charset="0"/>
              <a:buNone/>
              <a:defRPr/>
            </a:pPr>
            <a:r>
              <a:rPr lang="en-US" sz="2800" dirty="0" smtClean="0">
                <a:solidFill>
                  <a:schemeClr val="accent2"/>
                </a:solidFill>
                <a:cs typeface="+mn-cs"/>
              </a:rPr>
              <a:t>OLAP Functionality</a:t>
            </a:r>
            <a:endParaRPr lang="en-US" sz="2000" dirty="0" smtClean="0">
              <a:cs typeface="+mn-cs"/>
            </a:endParaRPr>
          </a:p>
          <a:p>
            <a:pPr>
              <a:defRPr/>
            </a:pPr>
            <a:r>
              <a:rPr lang="en-US" sz="2400" dirty="0" smtClean="0">
                <a:cs typeface="+mn-cs"/>
              </a:rPr>
              <a:t>Dimension selection </a:t>
            </a:r>
          </a:p>
          <a:p>
            <a:pPr lvl="1">
              <a:defRPr/>
            </a:pPr>
            <a:r>
              <a:rPr lang="en-US" sz="2000" dirty="0" smtClean="0"/>
              <a:t>slice &amp; dice</a:t>
            </a:r>
          </a:p>
          <a:p>
            <a:pPr>
              <a:defRPr/>
            </a:pPr>
            <a:r>
              <a:rPr lang="en-US" sz="2400" dirty="0" smtClean="0">
                <a:cs typeface="+mn-cs"/>
              </a:rPr>
              <a:t>Rotation</a:t>
            </a:r>
            <a:endParaRPr lang="en-US" sz="2000" dirty="0" smtClean="0">
              <a:cs typeface="+mn-cs"/>
            </a:endParaRPr>
          </a:p>
          <a:p>
            <a:pPr lvl="1">
              <a:defRPr/>
            </a:pPr>
            <a:r>
              <a:rPr lang="en-US" sz="1800" dirty="0" smtClean="0"/>
              <a:t>allows change in perspective</a:t>
            </a:r>
          </a:p>
          <a:p>
            <a:pPr>
              <a:defRPr/>
            </a:pPr>
            <a:r>
              <a:rPr lang="en-US" sz="2400" dirty="0" smtClean="0">
                <a:cs typeface="+mn-cs"/>
              </a:rPr>
              <a:t>Filtration</a:t>
            </a:r>
            <a:r>
              <a:rPr lang="en-US" sz="2000" dirty="0" smtClean="0">
                <a:cs typeface="+mn-cs"/>
              </a:rPr>
              <a:t> </a:t>
            </a:r>
          </a:p>
          <a:p>
            <a:pPr lvl="1">
              <a:defRPr/>
            </a:pPr>
            <a:r>
              <a:rPr lang="en-US" sz="2000" dirty="0" smtClean="0"/>
              <a:t>value range selection</a:t>
            </a:r>
            <a:endParaRPr lang="en-US" sz="1800" dirty="0" smtClean="0"/>
          </a:p>
          <a:p>
            <a:pPr>
              <a:defRPr/>
            </a:pPr>
            <a:r>
              <a:rPr lang="en-US" sz="2400" dirty="0" smtClean="0"/>
              <a:t>Navigate hierarchies </a:t>
            </a:r>
            <a:endParaRPr lang="en-US" sz="2400" dirty="0" smtClean="0">
              <a:cs typeface="+mn-cs"/>
            </a:endParaRPr>
          </a:p>
          <a:p>
            <a:pPr lvl="1">
              <a:buSzPct val="75000"/>
              <a:defRPr/>
            </a:pPr>
            <a:r>
              <a:rPr lang="en-US" sz="2000" dirty="0" smtClean="0"/>
              <a:t>drill-downs to lower levels </a:t>
            </a:r>
          </a:p>
          <a:p>
            <a:pPr lvl="1">
              <a:buSzPct val="75000"/>
              <a:defRPr/>
            </a:pPr>
            <a:r>
              <a:rPr lang="en-US" sz="2000" dirty="0" smtClean="0"/>
              <a:t>roll-ups to higher levels</a:t>
            </a:r>
          </a:p>
        </p:txBody>
      </p:sp>
      <p:grpSp>
        <p:nvGrpSpPr>
          <p:cNvPr id="63491" name="Group 4"/>
          <p:cNvGrpSpPr>
            <a:grpSpLocks/>
          </p:cNvGrpSpPr>
          <p:nvPr/>
        </p:nvGrpSpPr>
        <p:grpSpPr bwMode="auto">
          <a:xfrm>
            <a:off x="914400" y="1828800"/>
            <a:ext cx="2925763" cy="3822700"/>
            <a:chOff x="576" y="1152"/>
            <a:chExt cx="1843" cy="2408"/>
          </a:xfrm>
        </p:grpSpPr>
        <p:sp>
          <p:nvSpPr>
            <p:cNvPr id="148485" name="Rectangle 5"/>
            <p:cNvSpPr>
              <a:spLocks noChangeArrowheads="1"/>
            </p:cNvSpPr>
            <p:nvPr/>
          </p:nvSpPr>
          <p:spPr bwMode="auto">
            <a:xfrm>
              <a:off x="1001" y="1652"/>
              <a:ext cx="766" cy="916"/>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86" name="Freeform 6"/>
            <p:cNvSpPr>
              <a:spLocks/>
            </p:cNvSpPr>
            <p:nvPr/>
          </p:nvSpPr>
          <p:spPr bwMode="auto">
            <a:xfrm>
              <a:off x="616" y="1652"/>
              <a:ext cx="383" cy="1377"/>
            </a:xfrm>
            <a:custGeom>
              <a:avLst/>
              <a:gdLst>
                <a:gd name="T0" fmla="*/ 160 w 161"/>
                <a:gd name="T1" fmla="*/ 0 h 358"/>
                <a:gd name="T2" fmla="*/ 160 w 161"/>
                <a:gd name="T3" fmla="*/ 238 h 358"/>
                <a:gd name="T4" fmla="*/ 0 w 161"/>
                <a:gd name="T5" fmla="*/ 357 h 358"/>
                <a:gd name="T6" fmla="*/ 0 w 161"/>
                <a:gd name="T7" fmla="*/ 119 h 358"/>
                <a:gd name="T8" fmla="*/ 160 w 161"/>
                <a:gd name="T9" fmla="*/ 0 h 358"/>
              </a:gdLst>
              <a:ahLst/>
              <a:cxnLst>
                <a:cxn ang="0">
                  <a:pos x="T0" y="T1"/>
                </a:cxn>
                <a:cxn ang="0">
                  <a:pos x="T2" y="T3"/>
                </a:cxn>
                <a:cxn ang="0">
                  <a:pos x="T4" y="T5"/>
                </a:cxn>
                <a:cxn ang="0">
                  <a:pos x="T6" y="T7"/>
                </a:cxn>
                <a:cxn ang="0">
                  <a:pos x="T8" y="T9"/>
                </a:cxn>
              </a:cxnLst>
              <a:rect l="0" t="0" r="r" b="b"/>
              <a:pathLst>
                <a:path w="161" h="358">
                  <a:moveTo>
                    <a:pt x="160" y="0"/>
                  </a:moveTo>
                  <a:lnTo>
                    <a:pt x="160" y="238"/>
                  </a:lnTo>
                  <a:lnTo>
                    <a:pt x="0" y="357"/>
                  </a:lnTo>
                  <a:lnTo>
                    <a:pt x="0" y="119"/>
                  </a:lnTo>
                  <a:lnTo>
                    <a:pt x="160" y="0"/>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7" name="Freeform 7"/>
            <p:cNvSpPr>
              <a:spLocks/>
            </p:cNvSpPr>
            <p:nvPr/>
          </p:nvSpPr>
          <p:spPr bwMode="auto">
            <a:xfrm>
              <a:off x="633" y="2633"/>
              <a:ext cx="1151" cy="458"/>
            </a:xfrm>
            <a:custGeom>
              <a:avLst/>
              <a:gdLst>
                <a:gd name="T0" fmla="*/ 0 w 484"/>
                <a:gd name="T1" fmla="*/ 118 h 119"/>
                <a:gd name="T2" fmla="*/ 161 w 484"/>
                <a:gd name="T3" fmla="*/ 0 h 119"/>
                <a:gd name="T4" fmla="*/ 483 w 484"/>
                <a:gd name="T5" fmla="*/ 0 h 119"/>
                <a:gd name="T6" fmla="*/ 322 w 484"/>
                <a:gd name="T7" fmla="*/ 118 h 119"/>
                <a:gd name="T8" fmla="*/ 0 w 484"/>
                <a:gd name="T9" fmla="*/ 118 h 119"/>
              </a:gdLst>
              <a:ahLst/>
              <a:cxnLst>
                <a:cxn ang="0">
                  <a:pos x="T0" y="T1"/>
                </a:cxn>
                <a:cxn ang="0">
                  <a:pos x="T2" y="T3"/>
                </a:cxn>
                <a:cxn ang="0">
                  <a:pos x="T4" y="T5"/>
                </a:cxn>
                <a:cxn ang="0">
                  <a:pos x="T6" y="T7"/>
                </a:cxn>
                <a:cxn ang="0">
                  <a:pos x="T8" y="T9"/>
                </a:cxn>
              </a:cxnLst>
              <a:rect l="0" t="0" r="r" b="b"/>
              <a:pathLst>
                <a:path w="484" h="119">
                  <a:moveTo>
                    <a:pt x="0" y="118"/>
                  </a:moveTo>
                  <a:lnTo>
                    <a:pt x="161" y="0"/>
                  </a:lnTo>
                  <a:lnTo>
                    <a:pt x="483" y="0"/>
                  </a:lnTo>
                  <a:lnTo>
                    <a:pt x="322" y="118"/>
                  </a:lnTo>
                  <a:lnTo>
                    <a:pt x="0" y="118"/>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8" name="Freeform 8"/>
            <p:cNvSpPr>
              <a:spLocks/>
            </p:cNvSpPr>
            <p:nvPr/>
          </p:nvSpPr>
          <p:spPr bwMode="auto">
            <a:xfrm>
              <a:off x="616" y="2575"/>
              <a:ext cx="1151" cy="458"/>
            </a:xfrm>
            <a:custGeom>
              <a:avLst/>
              <a:gdLst>
                <a:gd name="T0" fmla="*/ 0 w 484"/>
                <a:gd name="T1" fmla="*/ 118 h 119"/>
                <a:gd name="T2" fmla="*/ 161 w 484"/>
                <a:gd name="T3" fmla="*/ 0 h 119"/>
                <a:gd name="T4" fmla="*/ 483 w 484"/>
                <a:gd name="T5" fmla="*/ 0 h 119"/>
                <a:gd name="T6" fmla="*/ 322 w 484"/>
                <a:gd name="T7" fmla="*/ 118 h 119"/>
                <a:gd name="T8" fmla="*/ 0 w 484"/>
                <a:gd name="T9" fmla="*/ 118 h 119"/>
              </a:gdLst>
              <a:ahLst/>
              <a:cxnLst>
                <a:cxn ang="0">
                  <a:pos x="T0" y="T1"/>
                </a:cxn>
                <a:cxn ang="0">
                  <a:pos x="T2" y="T3"/>
                </a:cxn>
                <a:cxn ang="0">
                  <a:pos x="T4" y="T5"/>
                </a:cxn>
                <a:cxn ang="0">
                  <a:pos x="T6" y="T7"/>
                </a:cxn>
                <a:cxn ang="0">
                  <a:pos x="T8" y="T9"/>
                </a:cxn>
              </a:cxnLst>
              <a:rect l="0" t="0" r="r" b="b"/>
              <a:pathLst>
                <a:path w="484" h="119">
                  <a:moveTo>
                    <a:pt x="0" y="118"/>
                  </a:moveTo>
                  <a:lnTo>
                    <a:pt x="161" y="0"/>
                  </a:lnTo>
                  <a:lnTo>
                    <a:pt x="483" y="0"/>
                  </a:lnTo>
                  <a:lnTo>
                    <a:pt x="322" y="118"/>
                  </a:lnTo>
                  <a:lnTo>
                    <a:pt x="0" y="118"/>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9" name="Freeform 9"/>
            <p:cNvSpPr>
              <a:spLocks/>
            </p:cNvSpPr>
            <p:nvPr/>
          </p:nvSpPr>
          <p:spPr bwMode="auto">
            <a:xfrm>
              <a:off x="683" y="2633"/>
              <a:ext cx="1037" cy="400"/>
            </a:xfrm>
            <a:custGeom>
              <a:avLst/>
              <a:gdLst>
                <a:gd name="T0" fmla="*/ 140 w 436"/>
                <a:gd name="T1" fmla="*/ 0 h 104"/>
                <a:gd name="T2" fmla="*/ 435 w 436"/>
                <a:gd name="T3" fmla="*/ 0 h 104"/>
                <a:gd name="T4" fmla="*/ 295 w 436"/>
                <a:gd name="T5" fmla="*/ 103 h 104"/>
                <a:gd name="T6" fmla="*/ 0 w 436"/>
                <a:gd name="T7" fmla="*/ 103 h 104"/>
                <a:gd name="T8" fmla="*/ 140 w 436"/>
                <a:gd name="T9" fmla="*/ 0 h 104"/>
              </a:gdLst>
              <a:ahLst/>
              <a:cxnLst>
                <a:cxn ang="0">
                  <a:pos x="T0" y="T1"/>
                </a:cxn>
                <a:cxn ang="0">
                  <a:pos x="T2" y="T3"/>
                </a:cxn>
                <a:cxn ang="0">
                  <a:pos x="T4" y="T5"/>
                </a:cxn>
                <a:cxn ang="0">
                  <a:pos x="T6" y="T7"/>
                </a:cxn>
                <a:cxn ang="0">
                  <a:pos x="T8" y="T9"/>
                </a:cxn>
              </a:cxnLst>
              <a:rect l="0" t="0" r="r" b="b"/>
              <a:pathLst>
                <a:path w="436" h="104">
                  <a:moveTo>
                    <a:pt x="140" y="0"/>
                  </a:moveTo>
                  <a:lnTo>
                    <a:pt x="435" y="0"/>
                  </a:lnTo>
                  <a:lnTo>
                    <a:pt x="295" y="103"/>
                  </a:lnTo>
                  <a:lnTo>
                    <a:pt x="0" y="103"/>
                  </a:lnTo>
                  <a:lnTo>
                    <a:pt x="140" y="0"/>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90" name="Rectangle 10"/>
            <p:cNvSpPr>
              <a:spLocks noChangeArrowheads="1"/>
            </p:cNvSpPr>
            <p:nvPr/>
          </p:nvSpPr>
          <p:spPr bwMode="auto">
            <a:xfrm>
              <a:off x="1013" y="167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1" name="Rectangle 11"/>
            <p:cNvSpPr>
              <a:spLocks noChangeArrowheads="1"/>
            </p:cNvSpPr>
            <p:nvPr/>
          </p:nvSpPr>
          <p:spPr bwMode="auto">
            <a:xfrm>
              <a:off x="1527" y="167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2" name="Rectangle 12"/>
            <p:cNvSpPr>
              <a:spLocks noChangeArrowheads="1"/>
            </p:cNvSpPr>
            <p:nvPr/>
          </p:nvSpPr>
          <p:spPr bwMode="auto">
            <a:xfrm>
              <a:off x="1527" y="2291"/>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3" name="Rectangle 13"/>
            <p:cNvSpPr>
              <a:spLocks noChangeArrowheads="1"/>
            </p:cNvSpPr>
            <p:nvPr/>
          </p:nvSpPr>
          <p:spPr bwMode="auto">
            <a:xfrm>
              <a:off x="1013" y="2291"/>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4" name="Rectangle 14"/>
            <p:cNvSpPr>
              <a:spLocks noChangeArrowheads="1"/>
            </p:cNvSpPr>
            <p:nvPr/>
          </p:nvSpPr>
          <p:spPr bwMode="auto">
            <a:xfrm>
              <a:off x="1272" y="1672"/>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5" name="Rectangle 15"/>
            <p:cNvSpPr>
              <a:spLocks noChangeArrowheads="1"/>
            </p:cNvSpPr>
            <p:nvPr/>
          </p:nvSpPr>
          <p:spPr bwMode="auto">
            <a:xfrm>
              <a:off x="1527" y="198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6" name="Rectangle 16"/>
            <p:cNvSpPr>
              <a:spLocks noChangeArrowheads="1"/>
            </p:cNvSpPr>
            <p:nvPr/>
          </p:nvSpPr>
          <p:spPr bwMode="auto">
            <a:xfrm>
              <a:off x="1272" y="1983"/>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7" name="Rectangle 17"/>
            <p:cNvSpPr>
              <a:spLocks noChangeArrowheads="1"/>
            </p:cNvSpPr>
            <p:nvPr/>
          </p:nvSpPr>
          <p:spPr bwMode="auto">
            <a:xfrm>
              <a:off x="1013" y="198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8" name="Rectangle 18"/>
            <p:cNvSpPr>
              <a:spLocks noChangeArrowheads="1"/>
            </p:cNvSpPr>
            <p:nvPr/>
          </p:nvSpPr>
          <p:spPr bwMode="auto">
            <a:xfrm>
              <a:off x="1272" y="2291"/>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9" name="Freeform 19"/>
            <p:cNvSpPr>
              <a:spLocks/>
            </p:cNvSpPr>
            <p:nvPr/>
          </p:nvSpPr>
          <p:spPr bwMode="auto">
            <a:xfrm>
              <a:off x="616" y="1964"/>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0" name="Freeform 20"/>
            <p:cNvSpPr>
              <a:spLocks/>
            </p:cNvSpPr>
            <p:nvPr/>
          </p:nvSpPr>
          <p:spPr bwMode="auto">
            <a:xfrm>
              <a:off x="747" y="1810"/>
              <a:ext cx="123"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1" name="Freeform 21"/>
            <p:cNvSpPr>
              <a:spLocks/>
            </p:cNvSpPr>
            <p:nvPr/>
          </p:nvSpPr>
          <p:spPr bwMode="auto">
            <a:xfrm>
              <a:off x="875" y="1652"/>
              <a:ext cx="124"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2" name="Freeform 22"/>
            <p:cNvSpPr>
              <a:spLocks/>
            </p:cNvSpPr>
            <p:nvPr/>
          </p:nvSpPr>
          <p:spPr bwMode="auto">
            <a:xfrm>
              <a:off x="616" y="2579"/>
              <a:ext cx="124"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3" name="Freeform 23"/>
            <p:cNvSpPr>
              <a:spLocks/>
            </p:cNvSpPr>
            <p:nvPr/>
          </p:nvSpPr>
          <p:spPr bwMode="auto">
            <a:xfrm>
              <a:off x="747" y="2425"/>
              <a:ext cx="123"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4" name="Freeform 24"/>
            <p:cNvSpPr>
              <a:spLocks/>
            </p:cNvSpPr>
            <p:nvPr/>
          </p:nvSpPr>
          <p:spPr bwMode="auto">
            <a:xfrm>
              <a:off x="875" y="2272"/>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5" name="Freeform 25"/>
            <p:cNvSpPr>
              <a:spLocks/>
            </p:cNvSpPr>
            <p:nvPr/>
          </p:nvSpPr>
          <p:spPr bwMode="auto">
            <a:xfrm>
              <a:off x="616" y="2272"/>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6" name="Freeform 26"/>
            <p:cNvSpPr>
              <a:spLocks/>
            </p:cNvSpPr>
            <p:nvPr/>
          </p:nvSpPr>
          <p:spPr bwMode="auto">
            <a:xfrm>
              <a:off x="747" y="2118"/>
              <a:ext cx="123"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7" name="Freeform 27"/>
            <p:cNvSpPr>
              <a:spLocks/>
            </p:cNvSpPr>
            <p:nvPr/>
          </p:nvSpPr>
          <p:spPr bwMode="auto">
            <a:xfrm>
              <a:off x="875" y="1964"/>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8" name="Freeform 28"/>
            <p:cNvSpPr>
              <a:spLocks/>
            </p:cNvSpPr>
            <p:nvPr/>
          </p:nvSpPr>
          <p:spPr bwMode="auto">
            <a:xfrm>
              <a:off x="616" y="2891"/>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9" name="Freeform 29"/>
            <p:cNvSpPr>
              <a:spLocks/>
            </p:cNvSpPr>
            <p:nvPr/>
          </p:nvSpPr>
          <p:spPr bwMode="auto">
            <a:xfrm>
              <a:off x="747" y="2737"/>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0" name="Freeform 30"/>
            <p:cNvSpPr>
              <a:spLocks/>
            </p:cNvSpPr>
            <p:nvPr/>
          </p:nvSpPr>
          <p:spPr bwMode="auto">
            <a:xfrm>
              <a:off x="1130" y="2579"/>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1" name="Freeform 31"/>
            <p:cNvSpPr>
              <a:spLocks/>
            </p:cNvSpPr>
            <p:nvPr/>
          </p:nvSpPr>
          <p:spPr bwMode="auto">
            <a:xfrm>
              <a:off x="875" y="2579"/>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2" name="Freeform 32"/>
            <p:cNvSpPr>
              <a:spLocks/>
            </p:cNvSpPr>
            <p:nvPr/>
          </p:nvSpPr>
          <p:spPr bwMode="auto">
            <a:xfrm>
              <a:off x="1130" y="2891"/>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3" name="Freeform 33"/>
            <p:cNvSpPr>
              <a:spLocks/>
            </p:cNvSpPr>
            <p:nvPr/>
          </p:nvSpPr>
          <p:spPr bwMode="auto">
            <a:xfrm>
              <a:off x="1261" y="2737"/>
              <a:ext cx="382"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4" name="Freeform 34"/>
            <p:cNvSpPr>
              <a:spLocks/>
            </p:cNvSpPr>
            <p:nvPr/>
          </p:nvSpPr>
          <p:spPr bwMode="auto">
            <a:xfrm>
              <a:off x="1004" y="2737"/>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5" name="Freeform 35"/>
            <p:cNvSpPr>
              <a:spLocks/>
            </p:cNvSpPr>
            <p:nvPr/>
          </p:nvSpPr>
          <p:spPr bwMode="auto">
            <a:xfrm>
              <a:off x="875" y="2891"/>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6" name="Freeform 36"/>
            <p:cNvSpPr>
              <a:spLocks/>
            </p:cNvSpPr>
            <p:nvPr/>
          </p:nvSpPr>
          <p:spPr bwMode="auto">
            <a:xfrm>
              <a:off x="1387" y="2579"/>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7" name="Freeform 37"/>
            <p:cNvSpPr>
              <a:spLocks/>
            </p:cNvSpPr>
            <p:nvPr/>
          </p:nvSpPr>
          <p:spPr bwMode="auto">
            <a:xfrm>
              <a:off x="1387" y="1964"/>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8" name="Freeform 38"/>
            <p:cNvSpPr>
              <a:spLocks/>
            </p:cNvSpPr>
            <p:nvPr/>
          </p:nvSpPr>
          <p:spPr bwMode="auto">
            <a:xfrm>
              <a:off x="1517" y="1810"/>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9" name="Freeform 39"/>
            <p:cNvSpPr>
              <a:spLocks/>
            </p:cNvSpPr>
            <p:nvPr/>
          </p:nvSpPr>
          <p:spPr bwMode="auto">
            <a:xfrm>
              <a:off x="1643" y="1652"/>
              <a:ext cx="127"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0" name="Freeform 40"/>
            <p:cNvSpPr>
              <a:spLocks/>
            </p:cNvSpPr>
            <p:nvPr/>
          </p:nvSpPr>
          <p:spPr bwMode="auto">
            <a:xfrm>
              <a:off x="1387" y="2579"/>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1" name="Freeform 41"/>
            <p:cNvSpPr>
              <a:spLocks/>
            </p:cNvSpPr>
            <p:nvPr/>
          </p:nvSpPr>
          <p:spPr bwMode="auto">
            <a:xfrm>
              <a:off x="1517" y="2425"/>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2" name="Freeform 42"/>
            <p:cNvSpPr>
              <a:spLocks/>
            </p:cNvSpPr>
            <p:nvPr/>
          </p:nvSpPr>
          <p:spPr bwMode="auto">
            <a:xfrm>
              <a:off x="1643" y="2272"/>
              <a:ext cx="127"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3" name="Freeform 43"/>
            <p:cNvSpPr>
              <a:spLocks/>
            </p:cNvSpPr>
            <p:nvPr/>
          </p:nvSpPr>
          <p:spPr bwMode="auto">
            <a:xfrm>
              <a:off x="1387" y="2272"/>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4" name="Freeform 44"/>
            <p:cNvSpPr>
              <a:spLocks/>
            </p:cNvSpPr>
            <p:nvPr/>
          </p:nvSpPr>
          <p:spPr bwMode="auto">
            <a:xfrm>
              <a:off x="1517" y="2118"/>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5" name="Freeform 45"/>
            <p:cNvSpPr>
              <a:spLocks/>
            </p:cNvSpPr>
            <p:nvPr/>
          </p:nvSpPr>
          <p:spPr bwMode="auto">
            <a:xfrm>
              <a:off x="1643" y="1964"/>
              <a:ext cx="127"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6" name="Rectangle 46"/>
            <p:cNvSpPr>
              <a:spLocks noChangeArrowheads="1"/>
            </p:cNvSpPr>
            <p:nvPr/>
          </p:nvSpPr>
          <p:spPr bwMode="auto">
            <a:xfrm>
              <a:off x="628"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7" name="Rectangle 47"/>
            <p:cNvSpPr>
              <a:spLocks noChangeArrowheads="1"/>
            </p:cNvSpPr>
            <p:nvPr/>
          </p:nvSpPr>
          <p:spPr bwMode="auto">
            <a:xfrm>
              <a:off x="1142"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8" name="Rectangle 48"/>
            <p:cNvSpPr>
              <a:spLocks noChangeArrowheads="1"/>
            </p:cNvSpPr>
            <p:nvPr/>
          </p:nvSpPr>
          <p:spPr bwMode="auto">
            <a:xfrm>
              <a:off x="1142"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9" name="Rectangle 49"/>
            <p:cNvSpPr>
              <a:spLocks noChangeArrowheads="1"/>
            </p:cNvSpPr>
            <p:nvPr/>
          </p:nvSpPr>
          <p:spPr bwMode="auto">
            <a:xfrm>
              <a:off x="628"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0" name="Rectangle 50"/>
            <p:cNvSpPr>
              <a:spLocks noChangeArrowheads="1"/>
            </p:cNvSpPr>
            <p:nvPr/>
          </p:nvSpPr>
          <p:spPr bwMode="auto">
            <a:xfrm>
              <a:off x="887"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1" name="Rectangle 51"/>
            <p:cNvSpPr>
              <a:spLocks noChangeArrowheads="1"/>
            </p:cNvSpPr>
            <p:nvPr/>
          </p:nvSpPr>
          <p:spPr bwMode="auto">
            <a:xfrm>
              <a:off x="1142"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2" name="Rectangle 52"/>
            <p:cNvSpPr>
              <a:spLocks noChangeArrowheads="1"/>
            </p:cNvSpPr>
            <p:nvPr/>
          </p:nvSpPr>
          <p:spPr bwMode="auto">
            <a:xfrm>
              <a:off x="887"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3" name="Rectangle 53"/>
            <p:cNvSpPr>
              <a:spLocks noChangeArrowheads="1"/>
            </p:cNvSpPr>
            <p:nvPr/>
          </p:nvSpPr>
          <p:spPr bwMode="auto">
            <a:xfrm>
              <a:off x="628"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4" name="Rectangle 54"/>
            <p:cNvSpPr>
              <a:spLocks noChangeArrowheads="1"/>
            </p:cNvSpPr>
            <p:nvPr/>
          </p:nvSpPr>
          <p:spPr bwMode="auto">
            <a:xfrm>
              <a:off x="887"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5" name="Freeform 55"/>
            <p:cNvSpPr>
              <a:spLocks/>
            </p:cNvSpPr>
            <p:nvPr/>
          </p:nvSpPr>
          <p:spPr bwMode="auto">
            <a:xfrm>
              <a:off x="616" y="1964"/>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6" name="Freeform 56"/>
            <p:cNvSpPr>
              <a:spLocks/>
            </p:cNvSpPr>
            <p:nvPr/>
          </p:nvSpPr>
          <p:spPr bwMode="auto">
            <a:xfrm>
              <a:off x="747" y="1810"/>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7" name="Freeform 57"/>
            <p:cNvSpPr>
              <a:spLocks/>
            </p:cNvSpPr>
            <p:nvPr/>
          </p:nvSpPr>
          <p:spPr bwMode="auto">
            <a:xfrm>
              <a:off x="1130" y="1652"/>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8" name="Freeform 58"/>
            <p:cNvSpPr>
              <a:spLocks/>
            </p:cNvSpPr>
            <p:nvPr/>
          </p:nvSpPr>
          <p:spPr bwMode="auto">
            <a:xfrm>
              <a:off x="875" y="1652"/>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9" name="Freeform 59"/>
            <p:cNvSpPr>
              <a:spLocks/>
            </p:cNvSpPr>
            <p:nvPr/>
          </p:nvSpPr>
          <p:spPr bwMode="auto">
            <a:xfrm>
              <a:off x="1130" y="1964"/>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0" name="Freeform 60"/>
            <p:cNvSpPr>
              <a:spLocks/>
            </p:cNvSpPr>
            <p:nvPr/>
          </p:nvSpPr>
          <p:spPr bwMode="auto">
            <a:xfrm>
              <a:off x="1261" y="1810"/>
              <a:ext cx="382"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1" name="Freeform 61"/>
            <p:cNvSpPr>
              <a:spLocks/>
            </p:cNvSpPr>
            <p:nvPr/>
          </p:nvSpPr>
          <p:spPr bwMode="auto">
            <a:xfrm>
              <a:off x="1004" y="1810"/>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2" name="Freeform 62"/>
            <p:cNvSpPr>
              <a:spLocks/>
            </p:cNvSpPr>
            <p:nvPr/>
          </p:nvSpPr>
          <p:spPr bwMode="auto">
            <a:xfrm>
              <a:off x="875" y="1964"/>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3" name="Freeform 63"/>
            <p:cNvSpPr>
              <a:spLocks/>
            </p:cNvSpPr>
            <p:nvPr/>
          </p:nvSpPr>
          <p:spPr bwMode="auto">
            <a:xfrm>
              <a:off x="1387" y="1652"/>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4" name="Rectangle 64"/>
            <p:cNvSpPr>
              <a:spLocks noChangeArrowheads="1"/>
            </p:cNvSpPr>
            <p:nvPr/>
          </p:nvSpPr>
          <p:spPr bwMode="auto">
            <a:xfrm>
              <a:off x="576" y="2182"/>
              <a:ext cx="849"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defTabSz="762000">
                <a:lnSpc>
                  <a:spcPct val="80000"/>
                </a:lnSpc>
                <a:defRPr/>
              </a:pPr>
              <a:r>
                <a:rPr lang="en-US" sz="2000" b="1">
                  <a:solidFill>
                    <a:srgbClr val="FFFFFF"/>
                  </a:solidFill>
                  <a:latin typeface="Arial" charset="0"/>
                  <a:cs typeface="+mn-cs"/>
                </a:rPr>
                <a:t/>
              </a:r>
              <a:br>
                <a:rPr lang="en-US" sz="2000" b="1">
                  <a:solidFill>
                    <a:srgbClr val="FFFFFF"/>
                  </a:solidFill>
                  <a:latin typeface="Arial" charset="0"/>
                  <a:cs typeface="+mn-cs"/>
                </a:rPr>
              </a:br>
              <a:r>
                <a:rPr lang="en-US" b="1">
                  <a:solidFill>
                    <a:srgbClr val="000000"/>
                  </a:solidFill>
                  <a:latin typeface="Arial" charset="0"/>
                  <a:cs typeface="+mn-cs"/>
                </a:rPr>
                <a:t>OLAP</a:t>
              </a:r>
            </a:p>
            <a:p>
              <a:pPr algn="ctr" defTabSz="762000">
                <a:lnSpc>
                  <a:spcPct val="80000"/>
                </a:lnSpc>
                <a:defRPr/>
              </a:pPr>
              <a:r>
                <a:rPr lang="en-US" b="1">
                  <a:solidFill>
                    <a:srgbClr val="000000"/>
                  </a:solidFill>
                  <a:latin typeface="Arial" charset="0"/>
                  <a:cs typeface="+mn-cs"/>
                </a:rPr>
                <a:t>cube</a:t>
              </a:r>
              <a:endParaRPr lang="en-US" b="1">
                <a:solidFill>
                  <a:srgbClr val="FFFFFF"/>
                </a:solidFill>
                <a:latin typeface="Arial" charset="0"/>
                <a:cs typeface="+mn-cs"/>
              </a:endParaRPr>
            </a:p>
          </p:txBody>
        </p:sp>
        <p:sp>
          <p:nvSpPr>
            <p:cNvPr id="148545" name="Rectangle 65"/>
            <p:cNvSpPr>
              <a:spLocks noChangeArrowheads="1"/>
            </p:cNvSpPr>
            <p:nvPr/>
          </p:nvSpPr>
          <p:spPr bwMode="auto">
            <a:xfrm>
              <a:off x="1584" y="2758"/>
              <a:ext cx="785"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b="1">
                  <a:cs typeface="+mn-cs"/>
                </a:rPr>
                <a:t>Year </a:t>
              </a:r>
            </a:p>
            <a:p>
              <a:pPr>
                <a:defRPr/>
              </a:pPr>
              <a:r>
                <a:rPr lang="en-US" sz="2000" b="1">
                  <a:cs typeface="+mn-cs"/>
                </a:rPr>
                <a:t>by Month</a:t>
              </a:r>
              <a:endParaRPr lang="en-US" sz="1800" b="1">
                <a:cs typeface="+mn-cs"/>
              </a:endParaRPr>
            </a:p>
          </p:txBody>
        </p:sp>
        <p:sp>
          <p:nvSpPr>
            <p:cNvPr id="148546" name="Rectangle 66"/>
            <p:cNvSpPr>
              <a:spLocks noChangeArrowheads="1"/>
            </p:cNvSpPr>
            <p:nvPr/>
          </p:nvSpPr>
          <p:spPr bwMode="auto">
            <a:xfrm>
              <a:off x="576" y="3120"/>
              <a:ext cx="1314"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b="1">
                  <a:cs typeface="+mn-cs"/>
                </a:rPr>
                <a:t>Product Class</a:t>
              </a:r>
            </a:p>
            <a:p>
              <a:pPr>
                <a:defRPr/>
              </a:pPr>
              <a:r>
                <a:rPr lang="en-US" sz="2000" b="1">
                  <a:cs typeface="+mn-cs"/>
                </a:rPr>
                <a:t>by Product Name</a:t>
              </a:r>
              <a:endParaRPr lang="en-US" sz="1800" b="1">
                <a:cs typeface="+mn-cs"/>
              </a:endParaRPr>
            </a:p>
          </p:txBody>
        </p:sp>
        <p:sp>
          <p:nvSpPr>
            <p:cNvPr id="148547" name="Rectangle 67"/>
            <p:cNvSpPr>
              <a:spLocks noChangeArrowheads="1"/>
            </p:cNvSpPr>
            <p:nvPr/>
          </p:nvSpPr>
          <p:spPr bwMode="auto">
            <a:xfrm>
              <a:off x="1825" y="1846"/>
              <a:ext cx="594"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2000" b="1">
                  <a:cs typeface="+mn-cs"/>
                </a:rPr>
                <a:t>Sales</a:t>
              </a:r>
            </a:p>
            <a:p>
              <a:pPr algn="ctr">
                <a:defRPr/>
              </a:pPr>
              <a:r>
                <a:rPr lang="en-US" sz="2000" b="1">
                  <a:cs typeface="+mn-cs"/>
                </a:rPr>
                <a:t>Region</a:t>
              </a:r>
              <a:endParaRPr lang="en-US" sz="1800" b="1">
                <a:cs typeface="+mn-cs"/>
              </a:endParaRPr>
            </a:p>
          </p:txBody>
        </p:sp>
        <p:sp>
          <p:nvSpPr>
            <p:cNvPr id="148548" name="Text Box 68"/>
            <p:cNvSpPr txBox="1">
              <a:spLocks noChangeArrowheads="1"/>
            </p:cNvSpPr>
            <p:nvPr/>
          </p:nvSpPr>
          <p:spPr bwMode="auto">
            <a:xfrm>
              <a:off x="662" y="1152"/>
              <a:ext cx="11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Profit Values</a:t>
              </a:r>
            </a:p>
          </p:txBody>
        </p:sp>
        <p:sp>
          <p:nvSpPr>
            <p:cNvPr id="148549" name="AutoShape 69"/>
            <p:cNvSpPr>
              <a:spLocks noChangeArrowheads="1"/>
            </p:cNvSpPr>
            <p:nvPr/>
          </p:nvSpPr>
          <p:spPr bwMode="auto">
            <a:xfrm>
              <a:off x="1008" y="1414"/>
              <a:ext cx="144" cy="624"/>
            </a:xfrm>
            <a:prstGeom prst="downArrow">
              <a:avLst>
                <a:gd name="adj1" fmla="val 50000"/>
                <a:gd name="adj2" fmla="val 108333"/>
              </a:avLst>
            </a:prstGeom>
            <a:solidFill>
              <a:srgbClr val="FFFF00"/>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17352578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defRPr/>
            </a:pPr>
            <a:r>
              <a:rPr lang="en-US" dirty="0"/>
              <a:t>OLAP: On-Line Analytical </a:t>
            </a:r>
            <a:r>
              <a:rPr lang="en-US" dirty="0" smtClean="0"/>
              <a:t>Processing</a:t>
            </a:r>
            <a:endParaRPr lang="en-US" dirty="0" smtClean="0">
              <a:cs typeface="+mj-cs"/>
            </a:endParaRPr>
          </a:p>
        </p:txBody>
      </p:sp>
      <p:sp>
        <p:nvSpPr>
          <p:cNvPr id="3" name="TextBox 2"/>
          <p:cNvSpPr txBox="1"/>
          <p:nvPr/>
        </p:nvSpPr>
        <p:spPr>
          <a:xfrm>
            <a:off x="556846" y="2715846"/>
            <a:ext cx="981421" cy="646331"/>
          </a:xfrm>
          <a:prstGeom prst="rect">
            <a:avLst/>
          </a:prstGeom>
          <a:noFill/>
        </p:spPr>
        <p:txBody>
          <a:bodyPr wrap="none" rtlCol="0">
            <a:spAutoFit/>
          </a:bodyPr>
          <a:lstStyle/>
          <a:p>
            <a:r>
              <a:rPr lang="en-US" dirty="0" smtClean="0"/>
              <a:t>Simple</a:t>
            </a:r>
          </a:p>
          <a:p>
            <a:r>
              <a:rPr lang="en-US" dirty="0" smtClean="0"/>
              <a:t>Example</a:t>
            </a:r>
            <a:endParaRPr lang="en-US" dirty="0"/>
          </a:p>
        </p:txBody>
      </p:sp>
      <p:pic>
        <p:nvPicPr>
          <p:cNvPr id="4" name="Picture 3"/>
          <p:cNvPicPr>
            <a:picLocks noChangeAspect="1"/>
          </p:cNvPicPr>
          <p:nvPr/>
        </p:nvPicPr>
        <p:blipFill>
          <a:blip r:embed="rId3"/>
          <a:stretch>
            <a:fillRect/>
          </a:stretch>
        </p:blipFill>
        <p:spPr>
          <a:xfrm>
            <a:off x="1631336" y="1203189"/>
            <a:ext cx="6153647" cy="5080259"/>
          </a:xfrm>
          <a:prstGeom prst="rect">
            <a:avLst/>
          </a:prstGeom>
        </p:spPr>
      </p:pic>
    </p:spTree>
    <p:extLst>
      <p:ext uri="{BB962C8B-B14F-4D97-AF65-F5344CB8AC3E}">
        <p14:creationId xmlns:p14="http://schemas.microsoft.com/office/powerpoint/2010/main" val="823735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defRPr/>
            </a:pPr>
            <a:r>
              <a:rPr lang="en-US" dirty="0"/>
              <a:t>OLAP: On-Line Analytical </a:t>
            </a:r>
            <a:r>
              <a:rPr lang="en-US" dirty="0" smtClean="0"/>
              <a:t>Processing</a:t>
            </a:r>
            <a:endParaRPr lang="en-US" dirty="0" smtClean="0">
              <a:cs typeface="+mj-cs"/>
            </a:endParaRPr>
          </a:p>
        </p:txBody>
      </p:sp>
      <p:pic>
        <p:nvPicPr>
          <p:cNvPr id="2" name="Picture 1"/>
          <p:cNvPicPr>
            <a:picLocks noChangeAspect="1"/>
          </p:cNvPicPr>
          <p:nvPr/>
        </p:nvPicPr>
        <p:blipFill>
          <a:blip r:embed="rId3"/>
          <a:stretch>
            <a:fillRect/>
          </a:stretch>
        </p:blipFill>
        <p:spPr>
          <a:xfrm>
            <a:off x="1628440" y="1388093"/>
            <a:ext cx="6297310" cy="4453904"/>
          </a:xfrm>
          <a:prstGeom prst="rect">
            <a:avLst/>
          </a:prstGeom>
        </p:spPr>
      </p:pic>
      <p:sp>
        <p:nvSpPr>
          <p:cNvPr id="3" name="TextBox 2"/>
          <p:cNvSpPr txBox="1"/>
          <p:nvPr/>
        </p:nvSpPr>
        <p:spPr>
          <a:xfrm>
            <a:off x="556846" y="2715846"/>
            <a:ext cx="877163" cy="1200329"/>
          </a:xfrm>
          <a:prstGeom prst="rect">
            <a:avLst/>
          </a:prstGeom>
          <a:noFill/>
        </p:spPr>
        <p:txBody>
          <a:bodyPr wrap="none" rtlCol="0">
            <a:spAutoFit/>
          </a:bodyPr>
          <a:lstStyle/>
          <a:p>
            <a:r>
              <a:rPr lang="en-US" dirty="0"/>
              <a:t>IBM </a:t>
            </a:r>
            <a:endParaRPr lang="en-US" dirty="0" smtClean="0"/>
          </a:p>
          <a:p>
            <a:r>
              <a:rPr lang="en-US" dirty="0" err="1" smtClean="0"/>
              <a:t>Cognos</a:t>
            </a:r>
            <a:r>
              <a:rPr lang="en-US" dirty="0" smtClean="0"/>
              <a:t> </a:t>
            </a:r>
          </a:p>
          <a:p>
            <a:r>
              <a:rPr lang="en-US" dirty="0" smtClean="0"/>
              <a:t>Insight</a:t>
            </a:r>
            <a:r>
              <a:rPr lang="en-US" dirty="0"/>
              <a:t/>
            </a:r>
            <a:br>
              <a:rPr lang="en-US" dirty="0"/>
            </a:br>
            <a:endParaRPr lang="en-US" dirty="0"/>
          </a:p>
        </p:txBody>
      </p:sp>
    </p:spTree>
    <p:extLst>
      <p:ext uri="{BB962C8B-B14F-4D97-AF65-F5344CB8AC3E}">
        <p14:creationId xmlns:p14="http://schemas.microsoft.com/office/powerpoint/2010/main" val="72380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 Map - Animation</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36</a:t>
            </a:fld>
            <a:endParaRPr lang="en-US"/>
          </a:p>
        </p:txBody>
      </p:sp>
      <p:pic>
        <p:nvPicPr>
          <p:cNvPr id="5" name="Picture 4"/>
          <p:cNvPicPr>
            <a:picLocks noChangeAspect="1"/>
          </p:cNvPicPr>
          <p:nvPr/>
        </p:nvPicPr>
        <p:blipFill>
          <a:blip r:embed="rId2"/>
          <a:stretch>
            <a:fillRect/>
          </a:stretch>
        </p:blipFill>
        <p:spPr>
          <a:xfrm>
            <a:off x="1381507" y="1319310"/>
            <a:ext cx="6159500" cy="4053288"/>
          </a:xfrm>
          <a:prstGeom prst="rect">
            <a:avLst/>
          </a:prstGeom>
        </p:spPr>
      </p:pic>
      <p:sp>
        <p:nvSpPr>
          <p:cNvPr id="3" name="TextBox 2"/>
          <p:cNvSpPr txBox="1"/>
          <p:nvPr/>
        </p:nvSpPr>
        <p:spPr>
          <a:xfrm>
            <a:off x="3077308" y="5372598"/>
            <a:ext cx="5364081" cy="923330"/>
          </a:xfrm>
          <a:prstGeom prst="rect">
            <a:avLst/>
          </a:prstGeom>
          <a:noFill/>
        </p:spPr>
        <p:txBody>
          <a:bodyPr wrap="none" rtlCol="0">
            <a:spAutoFit/>
          </a:bodyPr>
          <a:lstStyle/>
          <a:p>
            <a:pPr lvl="1"/>
            <a:r>
              <a:rPr lang="en-US" dirty="0"/>
              <a:t>Source</a:t>
            </a:r>
            <a:r>
              <a:rPr lang="en-US" dirty="0" smtClean="0"/>
              <a:t>:  </a:t>
            </a:r>
            <a:r>
              <a:rPr lang="en-CA" dirty="0" smtClean="0">
                <a:hlinkClick r:id="rId3"/>
              </a:rPr>
              <a:t>http</a:t>
            </a:r>
            <a:r>
              <a:rPr lang="en-CA" dirty="0">
                <a:hlinkClick r:id="rId3"/>
              </a:rPr>
              <a:t>://hint.fm/wind/</a:t>
            </a:r>
            <a:r>
              <a:rPr lang="en-CA" dirty="0"/>
              <a:t> </a:t>
            </a:r>
            <a:r>
              <a:rPr lang="en-CA" dirty="0" smtClean="0"/>
              <a:t> </a:t>
            </a:r>
            <a:r>
              <a:rPr lang="en-CA" dirty="0"/>
              <a:t>[Martin Wattenberg</a:t>
            </a:r>
            <a:r>
              <a:rPr lang="en-CA" dirty="0" smtClean="0"/>
              <a:t>]</a:t>
            </a:r>
            <a:endParaRPr lang="en-CA" dirty="0"/>
          </a:p>
          <a:p>
            <a:pPr lvl="1"/>
            <a:r>
              <a:rPr lang="en-CA" dirty="0"/>
              <a:t>Data from the National Digital Forecast Database</a:t>
            </a:r>
          </a:p>
          <a:p>
            <a:endParaRPr lang="en-US" dirty="0"/>
          </a:p>
        </p:txBody>
      </p:sp>
    </p:spTree>
    <p:extLst>
      <p:ext uri="{BB962C8B-B14F-4D97-AF65-F5344CB8AC3E}">
        <p14:creationId xmlns:p14="http://schemas.microsoft.com/office/powerpoint/2010/main" val="6927484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Ture</a:t>
            </a:r>
            <a:r>
              <a:rPr lang="en-US" dirty="0" smtClean="0"/>
              <a:t> Size of Africa</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37</a:t>
            </a:fld>
            <a:endParaRPr lang="en-US"/>
          </a:p>
        </p:txBody>
      </p:sp>
      <p:pic>
        <p:nvPicPr>
          <p:cNvPr id="5" name="Picture 4"/>
          <p:cNvPicPr>
            <a:picLocks noChangeAspect="1"/>
          </p:cNvPicPr>
          <p:nvPr/>
        </p:nvPicPr>
        <p:blipFill>
          <a:blip r:embed="rId2"/>
          <a:stretch>
            <a:fillRect/>
          </a:stretch>
        </p:blipFill>
        <p:spPr>
          <a:xfrm>
            <a:off x="1252750" y="437472"/>
            <a:ext cx="6421751" cy="6041459"/>
          </a:xfrm>
          <a:prstGeom prst="rect">
            <a:avLst/>
          </a:prstGeom>
        </p:spPr>
      </p:pic>
      <p:sp>
        <p:nvSpPr>
          <p:cNvPr id="3" name="TextBox 2"/>
          <p:cNvSpPr txBox="1"/>
          <p:nvPr/>
        </p:nvSpPr>
        <p:spPr>
          <a:xfrm>
            <a:off x="1391545" y="6292278"/>
            <a:ext cx="5728649" cy="307777"/>
          </a:xfrm>
          <a:prstGeom prst="rect">
            <a:avLst/>
          </a:prstGeom>
          <a:noFill/>
        </p:spPr>
        <p:txBody>
          <a:bodyPr wrap="square" rtlCol="0">
            <a:spAutoFit/>
          </a:bodyPr>
          <a:lstStyle/>
          <a:p>
            <a:r>
              <a:rPr lang="en-CA" sz="1400" dirty="0" smtClean="0"/>
              <a:t>Source: </a:t>
            </a:r>
            <a:r>
              <a:rPr lang="en-CA" sz="1400" dirty="0" smtClean="0">
                <a:hlinkClick r:id="rId3"/>
              </a:rPr>
              <a:t>http</a:t>
            </a:r>
            <a:r>
              <a:rPr lang="en-CA" sz="1400" dirty="0">
                <a:hlinkClick r:id="rId3"/>
              </a:rPr>
              <a:t>://flowingdata.com/2010/10/18/true-size-of-africa</a:t>
            </a:r>
            <a:r>
              <a:rPr lang="en-CA" sz="1400" dirty="0" smtClean="0">
                <a:hlinkClick r:id="rId3"/>
              </a:rPr>
              <a:t>/</a:t>
            </a:r>
            <a:r>
              <a:rPr lang="en-CA" sz="1400" dirty="0" smtClean="0"/>
              <a:t> [</a:t>
            </a:r>
            <a:r>
              <a:rPr lang="en-CA" sz="1400" dirty="0"/>
              <a:t>Kai Kruse]</a:t>
            </a:r>
            <a:endParaRPr lang="en-US" sz="1400" dirty="0"/>
          </a:p>
        </p:txBody>
      </p:sp>
    </p:spTree>
    <p:extLst>
      <p:ext uri="{BB962C8B-B14F-4D97-AF65-F5344CB8AC3E}">
        <p14:creationId xmlns:p14="http://schemas.microsoft.com/office/powerpoint/2010/main" val="2075897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New Yorkers Complain About</a:t>
            </a:r>
          </a:p>
        </p:txBody>
      </p:sp>
      <p:sp>
        <p:nvSpPr>
          <p:cNvPr id="4" name="Slide Number Placeholder 3"/>
          <p:cNvSpPr>
            <a:spLocks noGrp="1"/>
          </p:cNvSpPr>
          <p:nvPr>
            <p:ph type="sldNum" sz="quarter" idx="12"/>
          </p:nvPr>
        </p:nvSpPr>
        <p:spPr/>
        <p:txBody>
          <a:bodyPr/>
          <a:lstStyle/>
          <a:p>
            <a:fld id="{59790D55-8B75-9D46-8838-66AE432182BA}" type="slidenum">
              <a:rPr lang="en-US" smtClean="0"/>
              <a:t>38</a:t>
            </a:fld>
            <a:endParaRPr lang="en-US"/>
          </a:p>
        </p:txBody>
      </p:sp>
      <p:sp>
        <p:nvSpPr>
          <p:cNvPr id="9" name="TextBox 8"/>
          <p:cNvSpPr txBox="1"/>
          <p:nvPr/>
        </p:nvSpPr>
        <p:spPr>
          <a:xfrm>
            <a:off x="4297175" y="5799302"/>
            <a:ext cx="4115467" cy="369332"/>
          </a:xfrm>
          <a:prstGeom prst="rect">
            <a:avLst/>
          </a:prstGeom>
          <a:noFill/>
        </p:spPr>
        <p:txBody>
          <a:bodyPr wrap="none" rtlCol="0">
            <a:spAutoFit/>
          </a:bodyPr>
          <a:lstStyle/>
          <a:p>
            <a:r>
              <a:rPr lang="en-US" dirty="0" smtClean="0"/>
              <a:t>Source: Wired - NY 311, 50,000 </a:t>
            </a:r>
            <a:r>
              <a:rPr lang="en-US" dirty="0"/>
              <a:t>calls a day </a:t>
            </a:r>
          </a:p>
        </p:txBody>
      </p:sp>
      <p:pic>
        <p:nvPicPr>
          <p:cNvPr id="3" name="Picture 2"/>
          <p:cNvPicPr>
            <a:picLocks noChangeAspect="1"/>
          </p:cNvPicPr>
          <p:nvPr/>
        </p:nvPicPr>
        <p:blipFill>
          <a:blip r:embed="rId2"/>
          <a:stretch>
            <a:fillRect/>
          </a:stretch>
        </p:blipFill>
        <p:spPr>
          <a:xfrm>
            <a:off x="965199" y="1092200"/>
            <a:ext cx="7447443" cy="4811992"/>
          </a:xfrm>
          <a:prstGeom prst="rect">
            <a:avLst/>
          </a:prstGeom>
        </p:spPr>
      </p:pic>
    </p:spTree>
    <p:extLst>
      <p:ext uri="{BB962C8B-B14F-4D97-AF65-F5344CB8AC3E}">
        <p14:creationId xmlns:p14="http://schemas.microsoft.com/office/powerpoint/2010/main" val="40061525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Visualizing Social Media</a:t>
            </a:r>
            <a:br>
              <a:rPr lang="en-US" dirty="0" smtClean="0"/>
            </a:br>
            <a:r>
              <a:rPr lang="en-US" sz="3100" dirty="0" smtClean="0"/>
              <a:t>Geography of Hate</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39</a:t>
            </a:fld>
            <a:endParaRPr lang="en-US"/>
          </a:p>
        </p:txBody>
      </p:sp>
      <p:sp>
        <p:nvSpPr>
          <p:cNvPr id="9" name="TextBox 8"/>
          <p:cNvSpPr txBox="1"/>
          <p:nvPr/>
        </p:nvSpPr>
        <p:spPr>
          <a:xfrm>
            <a:off x="1591523" y="5799302"/>
            <a:ext cx="6754035" cy="646331"/>
          </a:xfrm>
          <a:prstGeom prst="rect">
            <a:avLst/>
          </a:prstGeom>
          <a:noFill/>
        </p:spPr>
        <p:txBody>
          <a:bodyPr wrap="none" rtlCol="0">
            <a:spAutoFit/>
          </a:bodyPr>
          <a:lstStyle/>
          <a:p>
            <a:r>
              <a:rPr lang="en-US" dirty="0" smtClean="0"/>
              <a:t>Source</a:t>
            </a:r>
            <a:r>
              <a:rPr lang="en-US" dirty="0"/>
              <a:t>: </a:t>
            </a:r>
            <a:r>
              <a:rPr lang="en-US" dirty="0">
                <a:hlinkClick r:id="rId2"/>
              </a:rPr>
              <a:t>http://users.humboldt.edu/mstephens/hate/hate_map.html</a:t>
            </a:r>
            <a:r>
              <a:rPr lang="en-US" dirty="0" smtClean="0">
                <a:hlinkClick r:id="rId2"/>
              </a:rPr>
              <a:t>#</a:t>
            </a:r>
            <a:endParaRPr lang="en-US" dirty="0" smtClean="0"/>
          </a:p>
          <a:p>
            <a:endParaRPr lang="en-US" dirty="0"/>
          </a:p>
        </p:txBody>
      </p:sp>
      <p:pic>
        <p:nvPicPr>
          <p:cNvPr id="5" name="Picture 4"/>
          <p:cNvPicPr>
            <a:picLocks noChangeAspect="1"/>
          </p:cNvPicPr>
          <p:nvPr/>
        </p:nvPicPr>
        <p:blipFill>
          <a:blip r:embed="rId3"/>
          <a:stretch>
            <a:fillRect/>
          </a:stretch>
        </p:blipFill>
        <p:spPr>
          <a:xfrm>
            <a:off x="1115944" y="1780761"/>
            <a:ext cx="6349448" cy="3539868"/>
          </a:xfrm>
          <a:prstGeom prst="rect">
            <a:avLst/>
          </a:prstGeom>
        </p:spPr>
      </p:pic>
    </p:spTree>
    <p:extLst>
      <p:ext uri="{BB962C8B-B14F-4D97-AF65-F5344CB8AC3E}">
        <p14:creationId xmlns:p14="http://schemas.microsoft.com/office/powerpoint/2010/main" val="6927484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25604" y="903956"/>
            <a:ext cx="2917608" cy="2571226"/>
          </a:xfrm>
          <a:prstGeom prst="rect">
            <a:avLst/>
          </a:prstGeom>
        </p:spPr>
      </p:pic>
      <p:sp>
        <p:nvSpPr>
          <p:cNvPr id="19457" name="Rectangle 2"/>
          <p:cNvSpPr>
            <a:spLocks noGrp="1" noChangeArrowheads="1"/>
          </p:cNvSpPr>
          <p:nvPr>
            <p:ph type="title"/>
          </p:nvPr>
        </p:nvSpPr>
        <p:spPr/>
        <p:txBody>
          <a:bodyPr/>
          <a:lstStyle/>
          <a:p>
            <a:r>
              <a:rPr lang="en-US" dirty="0" smtClean="0"/>
              <a:t>What is AIDA?</a:t>
            </a:r>
          </a:p>
        </p:txBody>
      </p:sp>
      <p:sp>
        <p:nvSpPr>
          <p:cNvPr id="19458" name="Rectangle 3"/>
          <p:cNvSpPr>
            <a:spLocks noGrp="1" noChangeArrowheads="1"/>
          </p:cNvSpPr>
          <p:nvPr>
            <p:ph type="body" idx="1"/>
          </p:nvPr>
        </p:nvSpPr>
        <p:spPr>
          <a:xfrm>
            <a:off x="533400" y="1600200"/>
            <a:ext cx="6612476" cy="4525963"/>
          </a:xfrm>
        </p:spPr>
        <p:txBody>
          <a:bodyPr>
            <a:normAutofit fontScale="92500" lnSpcReduction="10000"/>
          </a:bodyPr>
          <a:lstStyle/>
          <a:p>
            <a:r>
              <a:rPr lang="en-US" b="1" dirty="0" smtClean="0"/>
              <a:t>What:</a:t>
            </a:r>
          </a:p>
          <a:p>
            <a:pPr lvl="1"/>
            <a:r>
              <a:rPr lang="en-US" dirty="0" smtClean="0"/>
              <a:t>An institute, not a research group</a:t>
            </a:r>
            <a:endParaRPr lang="en-US" dirty="0"/>
          </a:p>
          <a:p>
            <a:r>
              <a:rPr lang="en-US" b="1" dirty="0" smtClean="0"/>
              <a:t>Who:</a:t>
            </a:r>
          </a:p>
          <a:p>
            <a:pPr lvl="1"/>
            <a:r>
              <a:rPr lang="en-US" dirty="0" smtClean="0"/>
              <a:t>Danny Silver, Director</a:t>
            </a:r>
          </a:p>
          <a:p>
            <a:pPr lvl="1"/>
            <a:r>
              <a:rPr lang="en-US" dirty="0" smtClean="0"/>
              <a:t>Wes Booth, Comm. &amp; Events Coordinator</a:t>
            </a:r>
          </a:p>
          <a:p>
            <a:r>
              <a:rPr lang="en-US" b="1" dirty="0" smtClean="0"/>
              <a:t>Where:</a:t>
            </a:r>
          </a:p>
          <a:p>
            <a:pPr lvl="1"/>
            <a:r>
              <a:rPr lang="en-US" dirty="0" smtClean="0"/>
              <a:t>5</a:t>
            </a:r>
            <a:r>
              <a:rPr lang="en-US" baseline="30000" dirty="0" smtClean="0"/>
              <a:t>th</a:t>
            </a:r>
            <a:r>
              <a:rPr lang="en-US" dirty="0" smtClean="0"/>
              <a:t> Floor Patterson Hall, Acadia University</a:t>
            </a:r>
          </a:p>
          <a:p>
            <a:r>
              <a:rPr lang="en-US" b="1" dirty="0" smtClean="0"/>
              <a:t>When:</a:t>
            </a:r>
          </a:p>
          <a:p>
            <a:pPr lvl="1"/>
            <a:r>
              <a:rPr lang="en-US" dirty="0" smtClean="0"/>
              <a:t>Since January, 2014</a:t>
            </a:r>
          </a:p>
          <a:p>
            <a:pPr>
              <a:buFontTx/>
              <a:buNone/>
            </a:pPr>
            <a:endParaRPr lang="en-US" dirty="0" smtClean="0"/>
          </a:p>
        </p:txBody>
      </p:sp>
    </p:spTree>
    <p:extLst>
      <p:ext uri="{BB962C8B-B14F-4D97-AF65-F5344CB8AC3E}">
        <p14:creationId xmlns:p14="http://schemas.microsoft.com/office/powerpoint/2010/main" val="30757693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40</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88466" y="2935163"/>
            <a:ext cx="4816231" cy="2031325"/>
          </a:xfrm>
          <a:prstGeom prst="rect">
            <a:avLst/>
          </a:prstGeom>
          <a:solidFill>
            <a:schemeClr val="bg1"/>
          </a:solidFill>
        </p:spPr>
        <p:txBody>
          <a:bodyPr wrap="square">
            <a:spAutoFit/>
          </a:bodyPr>
          <a:lstStyle/>
          <a:p>
            <a:r>
              <a:rPr lang="en-US" b="1" i="1" dirty="0" smtClean="0"/>
              <a:t>Modeling:</a:t>
            </a:r>
          </a:p>
          <a:p>
            <a:pPr marL="285750" indent="-285750">
              <a:buFont typeface="Arial"/>
              <a:buChar char="•"/>
            </a:pPr>
            <a:r>
              <a:rPr lang="en-US" dirty="0" smtClean="0"/>
              <a:t>Select and apply modeling techniques</a:t>
            </a:r>
          </a:p>
          <a:p>
            <a:pPr marL="285750" indent="-285750">
              <a:buFont typeface="Arial"/>
              <a:buChar char="•"/>
            </a:pPr>
            <a:r>
              <a:rPr lang="en-US" dirty="0"/>
              <a:t>S</a:t>
            </a:r>
            <a:r>
              <a:rPr lang="en-US" dirty="0" smtClean="0"/>
              <a:t>ome techniques may require additional data preparation</a:t>
            </a:r>
          </a:p>
          <a:p>
            <a:pPr marL="285750" indent="-285750">
              <a:buFont typeface="Arial"/>
              <a:buChar char="•"/>
            </a:pPr>
            <a:r>
              <a:rPr lang="en-US" dirty="0" smtClean="0"/>
              <a:t>Optimize model parameters for best models</a:t>
            </a:r>
          </a:p>
          <a:p>
            <a:pPr marL="285750" indent="-285750">
              <a:buFont typeface="Arial"/>
              <a:buChar char="•"/>
            </a:pPr>
            <a:r>
              <a:rPr lang="en-GB" dirty="0" smtClean="0"/>
              <a:t>Multiple iterations </a:t>
            </a:r>
            <a:r>
              <a:rPr lang="en-GB" dirty="0"/>
              <a:t>through the Data Preparation and </a:t>
            </a:r>
            <a:r>
              <a:rPr lang="en-GB" dirty="0" err="1"/>
              <a:t>Modeling</a:t>
            </a:r>
            <a:r>
              <a:rPr lang="en-GB" dirty="0"/>
              <a:t> </a:t>
            </a:r>
            <a:r>
              <a:rPr lang="en-GB" dirty="0" smtClean="0"/>
              <a:t>phases</a:t>
            </a:r>
            <a:endParaRPr lang="en-US" dirty="0"/>
          </a:p>
        </p:txBody>
      </p:sp>
      <p:sp>
        <p:nvSpPr>
          <p:cNvPr id="9" name="Rectangle 8"/>
          <p:cNvSpPr/>
          <p:nvPr/>
        </p:nvSpPr>
        <p:spPr>
          <a:xfrm>
            <a:off x="5391840" y="3730272"/>
            <a:ext cx="1255920" cy="620901"/>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0645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74688" y="297848"/>
            <a:ext cx="7772400" cy="1143000"/>
          </a:xfrm>
        </p:spPr>
        <p:txBody>
          <a:bodyPr/>
          <a:lstStyle/>
          <a:p>
            <a:pPr algn="ctr">
              <a:defRPr/>
            </a:pPr>
            <a:r>
              <a:rPr lang="en-US" sz="4000" dirty="0" smtClean="0">
                <a:cs typeface="+mj-cs"/>
              </a:rPr>
              <a:t>Overview of Data Mining Methods</a:t>
            </a:r>
          </a:p>
        </p:txBody>
      </p:sp>
      <p:sp>
        <p:nvSpPr>
          <p:cNvPr id="63491" name="Rectangle 3"/>
          <p:cNvSpPr>
            <a:spLocks noGrp="1" noChangeArrowheads="1"/>
          </p:cNvSpPr>
          <p:nvPr>
            <p:ph type="body" idx="1"/>
          </p:nvPr>
        </p:nvSpPr>
        <p:spPr>
          <a:xfrm>
            <a:off x="881063" y="1420087"/>
            <a:ext cx="7772400" cy="4114800"/>
          </a:xfrm>
        </p:spPr>
        <p:txBody>
          <a:bodyPr/>
          <a:lstStyle/>
          <a:p>
            <a:pPr>
              <a:lnSpc>
                <a:spcPct val="90000"/>
              </a:lnSpc>
              <a:defRPr/>
            </a:pPr>
            <a:r>
              <a:rPr lang="en-US" sz="2800" dirty="0" smtClean="0">
                <a:cs typeface="+mn-cs"/>
              </a:rPr>
              <a:t>Automated Exploration/Discovery</a:t>
            </a:r>
            <a:endParaRPr lang="en-US" sz="2400" dirty="0" smtClean="0">
              <a:cs typeface="+mn-cs"/>
            </a:endParaRPr>
          </a:p>
          <a:p>
            <a:pPr lvl="1">
              <a:lnSpc>
                <a:spcPct val="90000"/>
              </a:lnSpc>
              <a:buSzPct val="75000"/>
              <a:defRPr/>
            </a:pPr>
            <a:r>
              <a:rPr lang="en-US" sz="2000" i="1" dirty="0" smtClean="0"/>
              <a:t>e.g..  </a:t>
            </a:r>
            <a:r>
              <a:rPr lang="en-US" sz="2000" dirty="0" smtClean="0">
                <a:solidFill>
                  <a:schemeClr val="accent2"/>
                </a:solidFill>
              </a:rPr>
              <a:t>discovering new market segments</a:t>
            </a:r>
          </a:p>
          <a:p>
            <a:pPr lvl="1">
              <a:lnSpc>
                <a:spcPct val="90000"/>
              </a:lnSpc>
              <a:buSzPct val="75000"/>
              <a:defRPr/>
            </a:pPr>
            <a:r>
              <a:rPr lang="en-US" sz="2000" dirty="0" smtClean="0"/>
              <a:t>distance and probabilistic clustering algorithms</a:t>
            </a:r>
          </a:p>
          <a:p>
            <a:pPr>
              <a:lnSpc>
                <a:spcPct val="90000"/>
              </a:lnSpc>
              <a:defRPr/>
            </a:pPr>
            <a:r>
              <a:rPr lang="en-US" sz="2800" dirty="0" smtClean="0">
                <a:cs typeface="+mn-cs"/>
              </a:rPr>
              <a:t>Prediction/Classification</a:t>
            </a:r>
          </a:p>
          <a:p>
            <a:pPr lvl="1">
              <a:lnSpc>
                <a:spcPct val="90000"/>
              </a:lnSpc>
              <a:buSzPct val="75000"/>
              <a:defRPr/>
            </a:pPr>
            <a:r>
              <a:rPr lang="en-US" sz="2000" i="1" dirty="0" smtClean="0"/>
              <a:t>e.g.. </a:t>
            </a:r>
            <a:r>
              <a:rPr lang="en-US" sz="2000" dirty="0" smtClean="0">
                <a:solidFill>
                  <a:schemeClr val="accent2"/>
                </a:solidFill>
              </a:rPr>
              <a:t>forecasting gross sales given current factors</a:t>
            </a:r>
            <a:endParaRPr lang="en-US" sz="2000" dirty="0" smtClean="0">
              <a:solidFill>
                <a:schemeClr val="tx2"/>
              </a:solidFill>
            </a:endParaRPr>
          </a:p>
          <a:p>
            <a:pPr lvl="1">
              <a:lnSpc>
                <a:spcPct val="90000"/>
              </a:lnSpc>
              <a:buSzPct val="75000"/>
              <a:defRPr/>
            </a:pPr>
            <a:r>
              <a:rPr lang="en-US" sz="2000" dirty="0" smtClean="0"/>
              <a:t>regression, neural networks, genetic algorithms</a:t>
            </a:r>
            <a:endParaRPr lang="en-US" sz="2400" dirty="0" smtClean="0"/>
          </a:p>
          <a:p>
            <a:pPr>
              <a:lnSpc>
                <a:spcPct val="90000"/>
              </a:lnSpc>
              <a:defRPr/>
            </a:pPr>
            <a:r>
              <a:rPr lang="en-US" sz="2800" dirty="0" smtClean="0">
                <a:cs typeface="+mn-cs"/>
              </a:rPr>
              <a:t>Explanation/Description</a:t>
            </a:r>
            <a:endParaRPr lang="en-US" dirty="0" smtClean="0">
              <a:cs typeface="+mn-cs"/>
            </a:endParaRPr>
          </a:p>
          <a:p>
            <a:pPr lvl="1">
              <a:lnSpc>
                <a:spcPct val="90000"/>
              </a:lnSpc>
              <a:buSzPct val="75000"/>
              <a:defRPr/>
            </a:pPr>
            <a:r>
              <a:rPr lang="en-US" sz="2000" i="1" dirty="0" smtClean="0"/>
              <a:t>e.g.. </a:t>
            </a:r>
            <a:r>
              <a:rPr lang="en-US" sz="2000" dirty="0" smtClean="0">
                <a:solidFill>
                  <a:schemeClr val="accent2"/>
                </a:solidFill>
              </a:rPr>
              <a:t>characterizing customers by demographics </a:t>
            </a:r>
            <a:r>
              <a:rPr lang="en-US" sz="2000" dirty="0" smtClean="0"/>
              <a:t>				and purchase history</a:t>
            </a:r>
          </a:p>
          <a:p>
            <a:pPr lvl="1">
              <a:lnSpc>
                <a:spcPct val="90000"/>
              </a:lnSpc>
              <a:buSzPct val="75000"/>
              <a:defRPr/>
            </a:pPr>
            <a:r>
              <a:rPr lang="en-US" sz="2000" dirty="0" smtClean="0"/>
              <a:t>inductive decision trees,   							 association rule systems</a:t>
            </a:r>
          </a:p>
        </p:txBody>
      </p:sp>
      <p:grpSp>
        <p:nvGrpSpPr>
          <p:cNvPr id="71683" name="Group 18"/>
          <p:cNvGrpSpPr>
            <a:grpSpLocks/>
          </p:cNvGrpSpPr>
          <p:nvPr/>
        </p:nvGrpSpPr>
        <p:grpSpPr bwMode="auto">
          <a:xfrm>
            <a:off x="6678609" y="1650274"/>
            <a:ext cx="2222498" cy="1254125"/>
            <a:chOff x="4207" y="1218"/>
            <a:chExt cx="1400" cy="790"/>
          </a:xfrm>
        </p:grpSpPr>
        <p:sp>
          <p:nvSpPr>
            <p:cNvPr id="63492" name="Rectangle 4"/>
            <p:cNvSpPr>
              <a:spLocks noChangeArrowheads="1"/>
            </p:cNvSpPr>
            <p:nvPr/>
          </p:nvSpPr>
          <p:spPr bwMode="auto">
            <a:xfrm>
              <a:off x="4207" y="1218"/>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grpSp>
          <p:nvGrpSpPr>
            <p:cNvPr id="71700" name="Group 15"/>
            <p:cNvGrpSpPr>
              <a:grpSpLocks/>
            </p:cNvGrpSpPr>
            <p:nvPr/>
          </p:nvGrpSpPr>
          <p:grpSpPr bwMode="auto">
            <a:xfrm>
              <a:off x="4647" y="1331"/>
              <a:ext cx="877" cy="677"/>
              <a:chOff x="4647" y="1331"/>
              <a:chExt cx="877" cy="677"/>
            </a:xfrm>
          </p:grpSpPr>
          <p:sp>
            <p:nvSpPr>
              <p:cNvPr id="63493" name="Line 5"/>
              <p:cNvSpPr>
                <a:spLocks noChangeShapeType="1"/>
              </p:cNvSpPr>
              <p:nvPr/>
            </p:nvSpPr>
            <p:spPr bwMode="auto">
              <a:xfrm>
                <a:off x="4731" y="1331"/>
                <a:ext cx="0" cy="46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90"/>
                  </a:solidFill>
                  <a:cs typeface="+mn-cs"/>
                </a:endParaRPr>
              </a:p>
            </p:txBody>
          </p:sp>
          <p:sp>
            <p:nvSpPr>
              <p:cNvPr id="63494" name="Line 6"/>
              <p:cNvSpPr>
                <a:spLocks noChangeShapeType="1"/>
              </p:cNvSpPr>
              <p:nvPr/>
            </p:nvSpPr>
            <p:spPr bwMode="auto">
              <a:xfrm>
                <a:off x="4647" y="1748"/>
                <a:ext cx="877"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90"/>
                  </a:solidFill>
                  <a:cs typeface="+mn-cs"/>
                </a:endParaRPr>
              </a:p>
            </p:txBody>
          </p:sp>
          <p:sp>
            <p:nvSpPr>
              <p:cNvPr id="63495" name="AutoShape 7"/>
              <p:cNvSpPr>
                <a:spLocks noChangeArrowheads="1"/>
              </p:cNvSpPr>
              <p:nvPr/>
            </p:nvSpPr>
            <p:spPr bwMode="auto">
              <a:xfrm>
                <a:off x="4777" y="1479"/>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496" name="AutoShape 8"/>
              <p:cNvSpPr>
                <a:spLocks noChangeArrowheads="1"/>
              </p:cNvSpPr>
              <p:nvPr/>
            </p:nvSpPr>
            <p:spPr bwMode="auto">
              <a:xfrm>
                <a:off x="4904" y="1429"/>
                <a:ext cx="26"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497" name="AutoShape 9"/>
              <p:cNvSpPr>
                <a:spLocks noChangeArrowheads="1"/>
              </p:cNvSpPr>
              <p:nvPr/>
            </p:nvSpPr>
            <p:spPr bwMode="auto">
              <a:xfrm>
                <a:off x="4887" y="1515"/>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498" name="AutoShape 10"/>
              <p:cNvSpPr>
                <a:spLocks noChangeArrowheads="1"/>
              </p:cNvSpPr>
              <p:nvPr/>
            </p:nvSpPr>
            <p:spPr bwMode="auto">
              <a:xfrm>
                <a:off x="5291" y="1651"/>
                <a:ext cx="25" cy="26"/>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499" name="AutoShape 11"/>
              <p:cNvSpPr>
                <a:spLocks noChangeArrowheads="1"/>
              </p:cNvSpPr>
              <p:nvPr/>
            </p:nvSpPr>
            <p:spPr bwMode="auto">
              <a:xfrm>
                <a:off x="5277" y="1579"/>
                <a:ext cx="26"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00" name="AutoShape 12"/>
              <p:cNvSpPr>
                <a:spLocks noChangeArrowheads="1"/>
              </p:cNvSpPr>
              <p:nvPr/>
            </p:nvSpPr>
            <p:spPr bwMode="auto">
              <a:xfrm>
                <a:off x="5311" y="1512"/>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01" name="AutoShape 13"/>
              <p:cNvSpPr>
                <a:spLocks noChangeArrowheads="1"/>
              </p:cNvSpPr>
              <p:nvPr/>
            </p:nvSpPr>
            <p:spPr bwMode="auto">
              <a:xfrm>
                <a:off x="5413" y="1601"/>
                <a:ext cx="25" cy="26"/>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02" name="Rectangle 14"/>
              <p:cNvSpPr>
                <a:spLocks noChangeArrowheads="1"/>
              </p:cNvSpPr>
              <p:nvPr/>
            </p:nvSpPr>
            <p:spPr bwMode="auto">
              <a:xfrm>
                <a:off x="4932" y="1720"/>
                <a:ext cx="3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grpSp>
        <p:sp>
          <p:nvSpPr>
            <p:cNvPr id="63504" name="Rectangle 16"/>
            <p:cNvSpPr>
              <a:spLocks noChangeArrowheads="1"/>
            </p:cNvSpPr>
            <p:nvPr/>
          </p:nvSpPr>
          <p:spPr bwMode="auto">
            <a:xfrm>
              <a:off x="4974" y="1758"/>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dirty="0" smtClean="0">
                  <a:solidFill>
                    <a:srgbClr val="000090"/>
                  </a:solidFill>
                </a:rPr>
                <a:t>Income</a:t>
              </a:r>
              <a:endParaRPr lang="en-US" sz="2000" i="1" dirty="0">
                <a:solidFill>
                  <a:srgbClr val="000090"/>
                </a:solidFill>
              </a:endParaRPr>
            </a:p>
          </p:txBody>
        </p:sp>
        <p:sp>
          <p:nvSpPr>
            <p:cNvPr id="63505" name="Rectangle 17"/>
            <p:cNvSpPr>
              <a:spLocks noChangeArrowheads="1"/>
            </p:cNvSpPr>
            <p:nvPr/>
          </p:nvSpPr>
          <p:spPr bwMode="auto">
            <a:xfrm>
              <a:off x="4345" y="1429"/>
              <a:ext cx="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dirty="0" smtClean="0">
                  <a:solidFill>
                    <a:srgbClr val="000090"/>
                  </a:solidFill>
                </a:rPr>
                <a:t>Age</a:t>
              </a:r>
              <a:endParaRPr lang="en-US" sz="2000" i="1" dirty="0">
                <a:solidFill>
                  <a:srgbClr val="000090"/>
                </a:solidFill>
              </a:endParaRPr>
            </a:p>
          </p:txBody>
        </p:sp>
      </p:grpSp>
      <p:grpSp>
        <p:nvGrpSpPr>
          <p:cNvPr id="71684" name="Group 31"/>
          <p:cNvGrpSpPr>
            <a:grpSpLocks/>
          </p:cNvGrpSpPr>
          <p:nvPr/>
        </p:nvGrpSpPr>
        <p:grpSpPr bwMode="auto">
          <a:xfrm>
            <a:off x="6870697" y="3145699"/>
            <a:ext cx="1992311" cy="1193800"/>
            <a:chOff x="4319" y="2315"/>
            <a:chExt cx="1255" cy="752"/>
          </a:xfrm>
        </p:grpSpPr>
        <p:sp>
          <p:nvSpPr>
            <p:cNvPr id="63507" name="Line 19"/>
            <p:cNvSpPr>
              <a:spLocks noChangeShapeType="1"/>
            </p:cNvSpPr>
            <p:nvPr/>
          </p:nvSpPr>
          <p:spPr bwMode="auto">
            <a:xfrm>
              <a:off x="4744" y="2315"/>
              <a:ext cx="0" cy="62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90"/>
                </a:solidFill>
                <a:cs typeface="+mn-cs"/>
              </a:endParaRPr>
            </a:p>
          </p:txBody>
        </p:sp>
        <p:sp>
          <p:nvSpPr>
            <p:cNvPr id="63508" name="Line 20"/>
            <p:cNvSpPr>
              <a:spLocks noChangeShapeType="1"/>
            </p:cNvSpPr>
            <p:nvPr/>
          </p:nvSpPr>
          <p:spPr bwMode="auto">
            <a:xfrm>
              <a:off x="4639" y="2873"/>
              <a:ext cx="86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90"/>
                </a:solidFill>
                <a:cs typeface="+mn-cs"/>
              </a:endParaRPr>
            </a:p>
          </p:txBody>
        </p:sp>
        <p:sp>
          <p:nvSpPr>
            <p:cNvPr id="63509" name="AutoShape 21"/>
            <p:cNvSpPr>
              <a:spLocks noChangeArrowheads="1"/>
            </p:cNvSpPr>
            <p:nvPr/>
          </p:nvSpPr>
          <p:spPr bwMode="auto">
            <a:xfrm>
              <a:off x="4817" y="2498"/>
              <a:ext cx="15"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10" name="AutoShape 22"/>
            <p:cNvSpPr>
              <a:spLocks noChangeArrowheads="1"/>
            </p:cNvSpPr>
            <p:nvPr/>
          </p:nvSpPr>
          <p:spPr bwMode="auto">
            <a:xfrm>
              <a:off x="4933" y="2498"/>
              <a:ext cx="16"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11" name="AutoShape 23"/>
            <p:cNvSpPr>
              <a:spLocks noChangeArrowheads="1"/>
            </p:cNvSpPr>
            <p:nvPr/>
          </p:nvSpPr>
          <p:spPr bwMode="auto">
            <a:xfrm>
              <a:off x="5025" y="2573"/>
              <a:ext cx="16" cy="31"/>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12" name="AutoShape 24"/>
            <p:cNvSpPr>
              <a:spLocks noChangeArrowheads="1"/>
            </p:cNvSpPr>
            <p:nvPr/>
          </p:nvSpPr>
          <p:spPr bwMode="auto">
            <a:xfrm>
              <a:off x="5049" y="2650"/>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13" name="AutoShape 25"/>
            <p:cNvSpPr>
              <a:spLocks noChangeArrowheads="1"/>
            </p:cNvSpPr>
            <p:nvPr/>
          </p:nvSpPr>
          <p:spPr bwMode="auto">
            <a:xfrm>
              <a:off x="5163" y="2612"/>
              <a:ext cx="17"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14" name="AutoShape 26"/>
            <p:cNvSpPr>
              <a:spLocks noChangeArrowheads="1"/>
            </p:cNvSpPr>
            <p:nvPr/>
          </p:nvSpPr>
          <p:spPr bwMode="auto">
            <a:xfrm>
              <a:off x="5188" y="2536"/>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15" name="AutoShape 27"/>
            <p:cNvSpPr>
              <a:spLocks noChangeArrowheads="1"/>
            </p:cNvSpPr>
            <p:nvPr/>
          </p:nvSpPr>
          <p:spPr bwMode="auto">
            <a:xfrm>
              <a:off x="5303" y="2650"/>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90"/>
                </a:solidFill>
                <a:cs typeface="+mn-cs"/>
              </a:endParaRPr>
            </a:p>
          </p:txBody>
        </p:sp>
        <p:sp>
          <p:nvSpPr>
            <p:cNvPr id="63516" name="Freeform 28"/>
            <p:cNvSpPr>
              <a:spLocks/>
            </p:cNvSpPr>
            <p:nvPr/>
          </p:nvSpPr>
          <p:spPr bwMode="auto">
            <a:xfrm>
              <a:off x="4813" y="2515"/>
              <a:ext cx="598" cy="188"/>
            </a:xfrm>
            <a:custGeom>
              <a:avLst/>
              <a:gdLst>
                <a:gd name="T0" fmla="*/ 0 w 598"/>
                <a:gd name="T1" fmla="*/ 17 h 188"/>
                <a:gd name="T2" fmla="*/ 12 w 598"/>
                <a:gd name="T3" fmla="*/ 11 h 188"/>
                <a:gd name="T4" fmla="*/ 25 w 598"/>
                <a:gd name="T5" fmla="*/ 6 h 188"/>
                <a:gd name="T6" fmla="*/ 39 w 598"/>
                <a:gd name="T7" fmla="*/ 0 h 188"/>
                <a:gd name="T8" fmla="*/ 50 w 598"/>
                <a:gd name="T9" fmla="*/ 0 h 188"/>
                <a:gd name="T10" fmla="*/ 60 w 598"/>
                <a:gd name="T11" fmla="*/ 0 h 188"/>
                <a:gd name="T12" fmla="*/ 74 w 598"/>
                <a:gd name="T13" fmla="*/ 0 h 188"/>
                <a:gd name="T14" fmla="*/ 84 w 598"/>
                <a:gd name="T15" fmla="*/ 6 h 188"/>
                <a:gd name="T16" fmla="*/ 95 w 598"/>
                <a:gd name="T17" fmla="*/ 6 h 188"/>
                <a:gd name="T18" fmla="*/ 108 w 598"/>
                <a:gd name="T19" fmla="*/ 17 h 188"/>
                <a:gd name="T20" fmla="*/ 119 w 598"/>
                <a:gd name="T21" fmla="*/ 28 h 188"/>
                <a:gd name="T22" fmla="*/ 129 w 598"/>
                <a:gd name="T23" fmla="*/ 34 h 188"/>
                <a:gd name="T24" fmla="*/ 143 w 598"/>
                <a:gd name="T25" fmla="*/ 50 h 188"/>
                <a:gd name="T26" fmla="*/ 153 w 598"/>
                <a:gd name="T27" fmla="*/ 57 h 188"/>
                <a:gd name="T28" fmla="*/ 164 w 598"/>
                <a:gd name="T29" fmla="*/ 73 h 188"/>
                <a:gd name="T30" fmla="*/ 185 w 598"/>
                <a:gd name="T31" fmla="*/ 85 h 188"/>
                <a:gd name="T32" fmla="*/ 199 w 598"/>
                <a:gd name="T33" fmla="*/ 102 h 188"/>
                <a:gd name="T34" fmla="*/ 209 w 598"/>
                <a:gd name="T35" fmla="*/ 119 h 188"/>
                <a:gd name="T36" fmla="*/ 219 w 598"/>
                <a:gd name="T37" fmla="*/ 125 h 188"/>
                <a:gd name="T38" fmla="*/ 233 w 598"/>
                <a:gd name="T39" fmla="*/ 136 h 188"/>
                <a:gd name="T40" fmla="*/ 247 w 598"/>
                <a:gd name="T41" fmla="*/ 142 h 188"/>
                <a:gd name="T42" fmla="*/ 257 w 598"/>
                <a:gd name="T43" fmla="*/ 148 h 188"/>
                <a:gd name="T44" fmla="*/ 268 w 598"/>
                <a:gd name="T45" fmla="*/ 153 h 188"/>
                <a:gd name="T46" fmla="*/ 281 w 598"/>
                <a:gd name="T47" fmla="*/ 159 h 188"/>
                <a:gd name="T48" fmla="*/ 295 w 598"/>
                <a:gd name="T49" fmla="*/ 159 h 188"/>
                <a:gd name="T50" fmla="*/ 306 w 598"/>
                <a:gd name="T51" fmla="*/ 159 h 188"/>
                <a:gd name="T52" fmla="*/ 320 w 598"/>
                <a:gd name="T53" fmla="*/ 159 h 188"/>
                <a:gd name="T54" fmla="*/ 333 w 598"/>
                <a:gd name="T55" fmla="*/ 159 h 188"/>
                <a:gd name="T56" fmla="*/ 344 w 598"/>
                <a:gd name="T57" fmla="*/ 159 h 188"/>
                <a:gd name="T58" fmla="*/ 355 w 598"/>
                <a:gd name="T59" fmla="*/ 159 h 188"/>
                <a:gd name="T60" fmla="*/ 368 w 598"/>
                <a:gd name="T61" fmla="*/ 153 h 188"/>
                <a:gd name="T62" fmla="*/ 382 w 598"/>
                <a:gd name="T63" fmla="*/ 142 h 188"/>
                <a:gd name="T64" fmla="*/ 393 w 598"/>
                <a:gd name="T65" fmla="*/ 136 h 188"/>
                <a:gd name="T66" fmla="*/ 406 w 598"/>
                <a:gd name="T67" fmla="*/ 130 h 188"/>
                <a:gd name="T68" fmla="*/ 420 w 598"/>
                <a:gd name="T69" fmla="*/ 125 h 188"/>
                <a:gd name="T70" fmla="*/ 431 w 598"/>
                <a:gd name="T71" fmla="*/ 125 h 188"/>
                <a:gd name="T72" fmla="*/ 445 w 598"/>
                <a:gd name="T73" fmla="*/ 125 h 188"/>
                <a:gd name="T74" fmla="*/ 458 w 598"/>
                <a:gd name="T75" fmla="*/ 125 h 188"/>
                <a:gd name="T76" fmla="*/ 472 w 598"/>
                <a:gd name="T77" fmla="*/ 125 h 188"/>
                <a:gd name="T78" fmla="*/ 483 w 598"/>
                <a:gd name="T79" fmla="*/ 125 h 188"/>
                <a:gd name="T80" fmla="*/ 500 w 598"/>
                <a:gd name="T81" fmla="*/ 130 h 188"/>
                <a:gd name="T82" fmla="*/ 510 w 598"/>
                <a:gd name="T83" fmla="*/ 136 h 188"/>
                <a:gd name="T84" fmla="*/ 524 w 598"/>
                <a:gd name="T85" fmla="*/ 148 h 188"/>
                <a:gd name="T86" fmla="*/ 534 w 598"/>
                <a:gd name="T87" fmla="*/ 153 h 188"/>
                <a:gd name="T88" fmla="*/ 545 w 598"/>
                <a:gd name="T89" fmla="*/ 159 h 188"/>
                <a:gd name="T90" fmla="*/ 559 w 598"/>
                <a:gd name="T91" fmla="*/ 170 h 188"/>
                <a:gd name="T92" fmla="*/ 569 w 598"/>
                <a:gd name="T93" fmla="*/ 176 h 188"/>
                <a:gd name="T94" fmla="*/ 583 w 598"/>
                <a:gd name="T95" fmla="*/ 181 h 188"/>
                <a:gd name="T96" fmla="*/ 597 w 598"/>
                <a:gd name="T97" fmla="*/ 18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8" h="188">
                  <a:moveTo>
                    <a:pt x="0" y="17"/>
                  </a:moveTo>
                  <a:lnTo>
                    <a:pt x="12" y="11"/>
                  </a:lnTo>
                  <a:lnTo>
                    <a:pt x="25" y="6"/>
                  </a:lnTo>
                  <a:lnTo>
                    <a:pt x="39" y="0"/>
                  </a:lnTo>
                  <a:lnTo>
                    <a:pt x="50" y="0"/>
                  </a:lnTo>
                  <a:lnTo>
                    <a:pt x="60" y="0"/>
                  </a:lnTo>
                  <a:lnTo>
                    <a:pt x="74" y="0"/>
                  </a:lnTo>
                  <a:lnTo>
                    <a:pt x="84" y="6"/>
                  </a:lnTo>
                  <a:lnTo>
                    <a:pt x="95" y="6"/>
                  </a:lnTo>
                  <a:lnTo>
                    <a:pt x="108" y="17"/>
                  </a:lnTo>
                  <a:lnTo>
                    <a:pt x="119" y="28"/>
                  </a:lnTo>
                  <a:lnTo>
                    <a:pt x="129" y="34"/>
                  </a:lnTo>
                  <a:lnTo>
                    <a:pt x="143" y="50"/>
                  </a:lnTo>
                  <a:lnTo>
                    <a:pt x="153" y="57"/>
                  </a:lnTo>
                  <a:lnTo>
                    <a:pt x="164" y="73"/>
                  </a:lnTo>
                  <a:lnTo>
                    <a:pt x="185" y="85"/>
                  </a:lnTo>
                  <a:lnTo>
                    <a:pt x="199" y="102"/>
                  </a:lnTo>
                  <a:lnTo>
                    <a:pt x="209" y="119"/>
                  </a:lnTo>
                  <a:lnTo>
                    <a:pt x="219" y="125"/>
                  </a:lnTo>
                  <a:lnTo>
                    <a:pt x="233" y="136"/>
                  </a:lnTo>
                  <a:lnTo>
                    <a:pt x="247" y="142"/>
                  </a:lnTo>
                  <a:lnTo>
                    <a:pt x="257" y="148"/>
                  </a:lnTo>
                  <a:lnTo>
                    <a:pt x="268" y="153"/>
                  </a:lnTo>
                  <a:lnTo>
                    <a:pt x="281" y="159"/>
                  </a:lnTo>
                  <a:lnTo>
                    <a:pt x="295" y="159"/>
                  </a:lnTo>
                  <a:lnTo>
                    <a:pt x="306" y="159"/>
                  </a:lnTo>
                  <a:lnTo>
                    <a:pt x="320" y="159"/>
                  </a:lnTo>
                  <a:lnTo>
                    <a:pt x="333" y="159"/>
                  </a:lnTo>
                  <a:lnTo>
                    <a:pt x="344" y="159"/>
                  </a:lnTo>
                  <a:lnTo>
                    <a:pt x="355" y="159"/>
                  </a:lnTo>
                  <a:lnTo>
                    <a:pt x="368" y="153"/>
                  </a:lnTo>
                  <a:lnTo>
                    <a:pt x="382" y="142"/>
                  </a:lnTo>
                  <a:lnTo>
                    <a:pt x="393" y="136"/>
                  </a:lnTo>
                  <a:lnTo>
                    <a:pt x="406" y="130"/>
                  </a:lnTo>
                  <a:lnTo>
                    <a:pt x="420" y="125"/>
                  </a:lnTo>
                  <a:lnTo>
                    <a:pt x="431" y="125"/>
                  </a:lnTo>
                  <a:lnTo>
                    <a:pt x="445" y="125"/>
                  </a:lnTo>
                  <a:lnTo>
                    <a:pt x="458" y="125"/>
                  </a:lnTo>
                  <a:lnTo>
                    <a:pt x="472" y="125"/>
                  </a:lnTo>
                  <a:lnTo>
                    <a:pt x="483" y="125"/>
                  </a:lnTo>
                  <a:lnTo>
                    <a:pt x="500" y="130"/>
                  </a:lnTo>
                  <a:lnTo>
                    <a:pt x="510" y="136"/>
                  </a:lnTo>
                  <a:lnTo>
                    <a:pt x="524" y="148"/>
                  </a:lnTo>
                  <a:lnTo>
                    <a:pt x="534" y="153"/>
                  </a:lnTo>
                  <a:lnTo>
                    <a:pt x="545" y="159"/>
                  </a:lnTo>
                  <a:lnTo>
                    <a:pt x="559" y="170"/>
                  </a:lnTo>
                  <a:lnTo>
                    <a:pt x="569" y="176"/>
                  </a:lnTo>
                  <a:lnTo>
                    <a:pt x="583" y="181"/>
                  </a:lnTo>
                  <a:lnTo>
                    <a:pt x="597" y="187"/>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90"/>
                </a:solidFill>
                <a:cs typeface="+mn-cs"/>
              </a:endParaRPr>
            </a:p>
          </p:txBody>
        </p:sp>
        <p:sp>
          <p:nvSpPr>
            <p:cNvPr id="63517" name="Rectangle 29"/>
            <p:cNvSpPr>
              <a:spLocks noChangeArrowheads="1"/>
            </p:cNvSpPr>
            <p:nvPr/>
          </p:nvSpPr>
          <p:spPr bwMode="auto">
            <a:xfrm>
              <a:off x="4319" y="2472"/>
              <a:ext cx="4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dirty="0">
                  <a:solidFill>
                    <a:srgbClr val="000090"/>
                  </a:solidFill>
                </a:rPr>
                <a:t>$</a:t>
              </a:r>
              <a:r>
                <a:rPr lang="en-US" sz="2000" i="1" dirty="0" smtClean="0">
                  <a:solidFill>
                    <a:srgbClr val="000090"/>
                  </a:solidFill>
                </a:rPr>
                <a:t>(x)</a:t>
              </a:r>
              <a:endParaRPr lang="en-US" sz="2000" i="1" dirty="0">
                <a:solidFill>
                  <a:srgbClr val="000090"/>
                </a:solidFill>
              </a:endParaRPr>
            </a:p>
          </p:txBody>
        </p:sp>
        <p:sp>
          <p:nvSpPr>
            <p:cNvPr id="63518" name="Rectangle 30"/>
            <p:cNvSpPr>
              <a:spLocks noChangeArrowheads="1"/>
            </p:cNvSpPr>
            <p:nvPr/>
          </p:nvSpPr>
          <p:spPr bwMode="auto">
            <a:xfrm>
              <a:off x="5350" y="2817"/>
              <a:ext cx="2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dirty="0">
                  <a:solidFill>
                    <a:srgbClr val="000090"/>
                  </a:solidFill>
                </a:rPr>
                <a:t>x</a:t>
              </a:r>
            </a:p>
          </p:txBody>
        </p:sp>
      </p:grpSp>
      <p:sp>
        <p:nvSpPr>
          <p:cNvPr id="63520" name="Rectangle 32"/>
          <p:cNvSpPr>
            <a:spLocks noChangeArrowheads="1"/>
          </p:cNvSpPr>
          <p:nvPr/>
        </p:nvSpPr>
        <p:spPr bwMode="auto">
          <a:xfrm>
            <a:off x="5675313" y="4888774"/>
            <a:ext cx="2182812" cy="925513"/>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solidFill>
                  <a:schemeClr val="tx2"/>
                </a:solidFill>
                <a:cs typeface="+mn-cs"/>
              </a:rPr>
              <a:t>if age &gt; 35</a:t>
            </a:r>
          </a:p>
          <a:p>
            <a:pPr>
              <a:defRPr/>
            </a:pPr>
            <a:r>
              <a:rPr lang="en-US" sz="1800">
                <a:solidFill>
                  <a:schemeClr val="tx2"/>
                </a:solidFill>
                <a:cs typeface="+mn-cs"/>
              </a:rPr>
              <a:t>   and income &lt; $35k </a:t>
            </a:r>
          </a:p>
          <a:p>
            <a:pPr>
              <a:defRPr/>
            </a:pPr>
            <a:r>
              <a:rPr lang="en-US" sz="1800">
                <a:solidFill>
                  <a:schemeClr val="tx2"/>
                </a:solidFill>
                <a:cs typeface="+mn-cs"/>
              </a:rPr>
              <a:t>         then ...</a:t>
            </a:r>
          </a:p>
        </p:txBody>
      </p:sp>
    </p:spTree>
    <p:extLst>
      <p:ext uri="{BB962C8B-B14F-4D97-AF65-F5344CB8AC3E}">
        <p14:creationId xmlns:p14="http://schemas.microsoft.com/office/powerpoint/2010/main" val="2750417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dirty="0" smtClean="0">
                <a:cs typeface="+mj-cs"/>
              </a:rPr>
              <a:t>Data Mining Methods</a:t>
            </a:r>
          </a:p>
        </p:txBody>
      </p:sp>
      <p:sp>
        <p:nvSpPr>
          <p:cNvPr id="67587" name="Rectangle 3"/>
          <p:cNvSpPr>
            <a:spLocks noGrp="1" noChangeArrowheads="1"/>
          </p:cNvSpPr>
          <p:nvPr>
            <p:ph type="body" idx="1"/>
          </p:nvPr>
        </p:nvSpPr>
        <p:spPr>
          <a:xfrm>
            <a:off x="838200" y="1447800"/>
            <a:ext cx="7772400" cy="4114800"/>
          </a:xfrm>
        </p:spPr>
        <p:txBody>
          <a:bodyPr/>
          <a:lstStyle/>
          <a:p>
            <a:pPr algn="ctr">
              <a:lnSpc>
                <a:spcPct val="90000"/>
              </a:lnSpc>
              <a:buFont typeface="Wingdings" charset="0"/>
              <a:buNone/>
              <a:defRPr/>
            </a:pPr>
            <a:r>
              <a:rPr lang="en-US" dirty="0" smtClean="0">
                <a:solidFill>
                  <a:schemeClr val="accent2"/>
                </a:solidFill>
                <a:cs typeface="+mn-cs"/>
              </a:rPr>
              <a:t>Prediction and Classification </a:t>
            </a:r>
            <a:endParaRPr lang="en-US" dirty="0" smtClean="0">
              <a:cs typeface="+mn-cs"/>
            </a:endParaRPr>
          </a:p>
          <a:p>
            <a:pPr>
              <a:lnSpc>
                <a:spcPct val="90000"/>
              </a:lnSpc>
              <a:defRPr/>
            </a:pPr>
            <a:r>
              <a:rPr lang="en-US" sz="2800" dirty="0" smtClean="0">
                <a:cs typeface="+mn-cs"/>
              </a:rPr>
              <a:t>Function approximation </a:t>
            </a:r>
            <a:r>
              <a:rPr lang="en-US" sz="2400" dirty="0" smtClean="0">
                <a:cs typeface="+mn-cs"/>
              </a:rPr>
              <a:t>(curve fitting)</a:t>
            </a:r>
          </a:p>
          <a:p>
            <a:pPr>
              <a:lnSpc>
                <a:spcPct val="90000"/>
              </a:lnSpc>
              <a:defRPr/>
            </a:pPr>
            <a:r>
              <a:rPr lang="en-US" sz="2800" dirty="0" smtClean="0">
                <a:cs typeface="+mn-cs"/>
              </a:rPr>
              <a:t>Classification </a:t>
            </a:r>
            <a:r>
              <a:rPr lang="en-US" sz="2400" dirty="0" smtClean="0">
                <a:cs typeface="+mn-cs"/>
              </a:rPr>
              <a:t>(pattern recognition)</a:t>
            </a:r>
            <a:r>
              <a:rPr lang="en-US" sz="2800" dirty="0" smtClean="0">
                <a:cs typeface="+mn-cs"/>
              </a:rPr>
              <a:t> </a:t>
            </a:r>
          </a:p>
          <a:p>
            <a:pPr>
              <a:lnSpc>
                <a:spcPct val="90000"/>
              </a:lnSpc>
              <a:defRPr/>
            </a:pPr>
            <a:r>
              <a:rPr lang="en-US" sz="2800" dirty="0" smtClean="0">
                <a:cs typeface="+mn-cs"/>
              </a:rPr>
              <a:t>Methods:</a:t>
            </a:r>
          </a:p>
          <a:p>
            <a:pPr lvl="1">
              <a:lnSpc>
                <a:spcPct val="90000"/>
              </a:lnSpc>
              <a:buSzPct val="75000"/>
              <a:defRPr/>
            </a:pPr>
            <a:r>
              <a:rPr lang="en-US" sz="2400" dirty="0" smtClean="0"/>
              <a:t>Statistical regression</a:t>
            </a:r>
          </a:p>
          <a:p>
            <a:pPr lvl="1">
              <a:lnSpc>
                <a:spcPct val="90000"/>
              </a:lnSpc>
              <a:buSzPct val="75000"/>
              <a:defRPr/>
            </a:pPr>
            <a:r>
              <a:rPr lang="en-US" sz="2400" dirty="0" smtClean="0"/>
              <a:t>Artificial neural networks</a:t>
            </a:r>
          </a:p>
          <a:p>
            <a:pPr lvl="1">
              <a:lnSpc>
                <a:spcPct val="90000"/>
              </a:lnSpc>
              <a:buSzPct val="75000"/>
              <a:defRPr/>
            </a:pPr>
            <a:r>
              <a:rPr lang="en-US" sz="2400" dirty="0" smtClean="0"/>
              <a:t>Inductive decision trees</a:t>
            </a:r>
          </a:p>
          <a:p>
            <a:pPr lvl="1">
              <a:lnSpc>
                <a:spcPct val="90000"/>
              </a:lnSpc>
              <a:buSzPct val="75000"/>
              <a:defRPr/>
            </a:pPr>
            <a:r>
              <a:rPr lang="en-US" sz="2400" dirty="0" smtClean="0"/>
              <a:t>Nearest </a:t>
            </a:r>
            <a:r>
              <a:rPr lang="en-US" sz="2400" dirty="0" err="1" smtClean="0"/>
              <a:t>neighbour</a:t>
            </a:r>
            <a:r>
              <a:rPr lang="en-US" sz="2400" dirty="0" smtClean="0"/>
              <a:t> algorithms</a:t>
            </a:r>
          </a:p>
          <a:p>
            <a:pPr lvl="1">
              <a:lnSpc>
                <a:spcPct val="90000"/>
              </a:lnSpc>
              <a:buSzPct val="75000"/>
              <a:defRPr/>
            </a:pPr>
            <a:r>
              <a:rPr lang="en-US" sz="2400" dirty="0" smtClean="0"/>
              <a:t>Support vector machines</a:t>
            </a:r>
          </a:p>
        </p:txBody>
      </p:sp>
      <p:grpSp>
        <p:nvGrpSpPr>
          <p:cNvPr id="75779" name="Group 53"/>
          <p:cNvGrpSpPr>
            <a:grpSpLocks/>
          </p:cNvGrpSpPr>
          <p:nvPr/>
        </p:nvGrpSpPr>
        <p:grpSpPr bwMode="auto">
          <a:xfrm>
            <a:off x="6791325" y="3819525"/>
            <a:ext cx="2163763" cy="2587625"/>
            <a:chOff x="4221" y="2160"/>
            <a:chExt cx="1363" cy="1630"/>
          </a:xfrm>
        </p:grpSpPr>
        <p:sp>
          <p:nvSpPr>
            <p:cNvPr id="67588" name="Line 4"/>
            <p:cNvSpPr>
              <a:spLocks noChangeShapeType="1"/>
            </p:cNvSpPr>
            <p:nvPr/>
          </p:nvSpPr>
          <p:spPr bwMode="auto">
            <a:xfrm flipH="1">
              <a:off x="4290" y="2635"/>
              <a:ext cx="309" cy="62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89" name="Line 5"/>
            <p:cNvSpPr>
              <a:spLocks noChangeShapeType="1"/>
            </p:cNvSpPr>
            <p:nvPr/>
          </p:nvSpPr>
          <p:spPr bwMode="auto">
            <a:xfrm>
              <a:off x="4620" y="2596"/>
              <a:ext cx="367" cy="6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0" name="Line 6"/>
            <p:cNvSpPr>
              <a:spLocks noChangeShapeType="1"/>
            </p:cNvSpPr>
            <p:nvPr/>
          </p:nvSpPr>
          <p:spPr bwMode="auto">
            <a:xfrm>
              <a:off x="4969" y="2616"/>
              <a:ext cx="388" cy="621"/>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1" name="Line 7"/>
            <p:cNvSpPr>
              <a:spLocks noChangeShapeType="1"/>
            </p:cNvSpPr>
            <p:nvPr/>
          </p:nvSpPr>
          <p:spPr bwMode="auto">
            <a:xfrm flipH="1">
              <a:off x="4617" y="2616"/>
              <a:ext cx="330" cy="6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2" name="Line 8"/>
            <p:cNvSpPr>
              <a:spLocks noChangeShapeType="1"/>
            </p:cNvSpPr>
            <p:nvPr/>
          </p:nvSpPr>
          <p:spPr bwMode="auto">
            <a:xfrm flipH="1">
              <a:off x="4965" y="2928"/>
              <a:ext cx="156" cy="3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3" name="Line 9"/>
            <p:cNvSpPr>
              <a:spLocks noChangeShapeType="1"/>
            </p:cNvSpPr>
            <p:nvPr/>
          </p:nvSpPr>
          <p:spPr bwMode="auto">
            <a:xfrm>
              <a:off x="4468" y="2948"/>
              <a:ext cx="149" cy="3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4" name="Line 10"/>
            <p:cNvSpPr>
              <a:spLocks noChangeShapeType="1"/>
            </p:cNvSpPr>
            <p:nvPr/>
          </p:nvSpPr>
          <p:spPr bwMode="auto">
            <a:xfrm>
              <a:off x="4795" y="2909"/>
              <a:ext cx="562" cy="3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5" name="Line 11"/>
            <p:cNvSpPr>
              <a:spLocks noChangeShapeType="1"/>
            </p:cNvSpPr>
            <p:nvPr/>
          </p:nvSpPr>
          <p:spPr bwMode="auto">
            <a:xfrm flipH="1">
              <a:off x="4290" y="2948"/>
              <a:ext cx="461"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6" name="Line 12"/>
            <p:cNvSpPr>
              <a:spLocks noChangeShapeType="1"/>
            </p:cNvSpPr>
            <p:nvPr/>
          </p:nvSpPr>
          <p:spPr bwMode="auto">
            <a:xfrm>
              <a:off x="4468" y="2928"/>
              <a:ext cx="867" cy="3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7" name="Line 13"/>
            <p:cNvSpPr>
              <a:spLocks noChangeShapeType="1"/>
            </p:cNvSpPr>
            <p:nvPr/>
          </p:nvSpPr>
          <p:spPr bwMode="auto">
            <a:xfrm flipH="1">
              <a:off x="4269" y="2928"/>
              <a:ext cx="852" cy="3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8" name="Line 14"/>
            <p:cNvSpPr>
              <a:spLocks noChangeShapeType="1"/>
            </p:cNvSpPr>
            <p:nvPr/>
          </p:nvSpPr>
          <p:spPr bwMode="auto">
            <a:xfrm>
              <a:off x="4599" y="2596"/>
              <a:ext cx="497" cy="3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9" name="Line 15"/>
            <p:cNvSpPr>
              <a:spLocks noChangeShapeType="1"/>
            </p:cNvSpPr>
            <p:nvPr/>
          </p:nvSpPr>
          <p:spPr bwMode="auto">
            <a:xfrm flipH="1">
              <a:off x="4464" y="2596"/>
              <a:ext cx="505" cy="3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0" name="Line 16"/>
            <p:cNvSpPr>
              <a:spLocks noChangeShapeType="1"/>
            </p:cNvSpPr>
            <p:nvPr/>
          </p:nvSpPr>
          <p:spPr bwMode="auto">
            <a:xfrm>
              <a:off x="4446" y="2928"/>
              <a:ext cx="541" cy="3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1" name="Oval 17"/>
            <p:cNvSpPr>
              <a:spLocks noChangeArrowheads="1"/>
            </p:cNvSpPr>
            <p:nvPr/>
          </p:nvSpPr>
          <p:spPr bwMode="auto">
            <a:xfrm>
              <a:off x="4903" y="2538"/>
              <a:ext cx="106"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2" name="Oval 18"/>
            <p:cNvSpPr>
              <a:spLocks noChangeArrowheads="1"/>
            </p:cNvSpPr>
            <p:nvPr/>
          </p:nvSpPr>
          <p:spPr bwMode="auto">
            <a:xfrm>
              <a:off x="4555" y="2538"/>
              <a:ext cx="105"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3" name="Oval 19"/>
            <p:cNvSpPr>
              <a:spLocks noChangeArrowheads="1"/>
            </p:cNvSpPr>
            <p:nvPr/>
          </p:nvSpPr>
          <p:spPr bwMode="auto">
            <a:xfrm>
              <a:off x="4555" y="3221"/>
              <a:ext cx="105" cy="9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4" name="Oval 20"/>
            <p:cNvSpPr>
              <a:spLocks noChangeArrowheads="1"/>
            </p:cNvSpPr>
            <p:nvPr/>
          </p:nvSpPr>
          <p:spPr bwMode="auto">
            <a:xfrm>
              <a:off x="4925" y="3221"/>
              <a:ext cx="105" cy="9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5" name="Oval 21"/>
            <p:cNvSpPr>
              <a:spLocks noChangeArrowheads="1"/>
            </p:cNvSpPr>
            <p:nvPr/>
          </p:nvSpPr>
          <p:spPr bwMode="auto">
            <a:xfrm>
              <a:off x="5273" y="3221"/>
              <a:ext cx="106" cy="9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6" name="Oval 22"/>
            <p:cNvSpPr>
              <a:spLocks noChangeArrowheads="1"/>
            </p:cNvSpPr>
            <p:nvPr/>
          </p:nvSpPr>
          <p:spPr bwMode="auto">
            <a:xfrm>
              <a:off x="4403" y="2870"/>
              <a:ext cx="105"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7" name="Oval 23"/>
            <p:cNvSpPr>
              <a:spLocks noChangeArrowheads="1"/>
            </p:cNvSpPr>
            <p:nvPr/>
          </p:nvSpPr>
          <p:spPr bwMode="auto">
            <a:xfrm>
              <a:off x="4229" y="3221"/>
              <a:ext cx="105" cy="9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8" name="Line 24"/>
            <p:cNvSpPr>
              <a:spLocks noChangeShapeType="1"/>
            </p:cNvSpPr>
            <p:nvPr/>
          </p:nvSpPr>
          <p:spPr bwMode="auto">
            <a:xfrm flipH="1">
              <a:off x="4595" y="2928"/>
              <a:ext cx="526" cy="3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9" name="Oval 25"/>
            <p:cNvSpPr>
              <a:spLocks noChangeArrowheads="1"/>
            </p:cNvSpPr>
            <p:nvPr/>
          </p:nvSpPr>
          <p:spPr bwMode="auto">
            <a:xfrm>
              <a:off x="4729" y="2850"/>
              <a:ext cx="105"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0" name="Oval 26"/>
            <p:cNvSpPr>
              <a:spLocks noChangeArrowheads="1"/>
            </p:cNvSpPr>
            <p:nvPr/>
          </p:nvSpPr>
          <p:spPr bwMode="auto">
            <a:xfrm>
              <a:off x="5056" y="2850"/>
              <a:ext cx="105"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1" name="AutoShape 27"/>
            <p:cNvSpPr>
              <a:spLocks noChangeArrowheads="1"/>
            </p:cNvSpPr>
            <p:nvPr/>
          </p:nvSpPr>
          <p:spPr bwMode="auto">
            <a:xfrm rot="16200000">
              <a:off x="4551" y="3400"/>
              <a:ext cx="114" cy="62"/>
            </a:xfrm>
            <a:prstGeom prst="rightArrow">
              <a:avLst>
                <a:gd name="adj1" fmla="val 50000"/>
                <a:gd name="adj2" fmla="val 91944"/>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2" name="AutoShape 28"/>
            <p:cNvSpPr>
              <a:spLocks noChangeArrowheads="1"/>
            </p:cNvSpPr>
            <p:nvPr/>
          </p:nvSpPr>
          <p:spPr bwMode="auto">
            <a:xfrm rot="16200000">
              <a:off x="4551" y="2407"/>
              <a:ext cx="114" cy="62"/>
            </a:xfrm>
            <a:prstGeom prst="rightArrow">
              <a:avLst>
                <a:gd name="adj1" fmla="val 50000"/>
                <a:gd name="adj2" fmla="val 91944"/>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3" name="AutoShape 29"/>
            <p:cNvSpPr>
              <a:spLocks noChangeArrowheads="1"/>
            </p:cNvSpPr>
            <p:nvPr/>
          </p:nvSpPr>
          <p:spPr bwMode="auto">
            <a:xfrm rot="16200000">
              <a:off x="4224" y="3400"/>
              <a:ext cx="114" cy="62"/>
            </a:xfrm>
            <a:prstGeom prst="rightArrow">
              <a:avLst>
                <a:gd name="adj1" fmla="val 50000"/>
                <a:gd name="adj2" fmla="val 91944"/>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4" name="AutoShape 30"/>
            <p:cNvSpPr>
              <a:spLocks noChangeArrowheads="1"/>
            </p:cNvSpPr>
            <p:nvPr/>
          </p:nvSpPr>
          <p:spPr bwMode="auto">
            <a:xfrm rot="16200000">
              <a:off x="4941" y="3402"/>
              <a:ext cx="114" cy="61"/>
            </a:xfrm>
            <a:prstGeom prst="rightArrow">
              <a:avLst>
                <a:gd name="adj1" fmla="val 50000"/>
                <a:gd name="adj2" fmla="val 93451"/>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5" name="AutoShape 31"/>
            <p:cNvSpPr>
              <a:spLocks noChangeArrowheads="1"/>
            </p:cNvSpPr>
            <p:nvPr/>
          </p:nvSpPr>
          <p:spPr bwMode="auto">
            <a:xfrm rot="16200000">
              <a:off x="5311" y="3402"/>
              <a:ext cx="114" cy="61"/>
            </a:xfrm>
            <a:prstGeom prst="rightArrow">
              <a:avLst>
                <a:gd name="adj1" fmla="val 50000"/>
                <a:gd name="adj2" fmla="val 93451"/>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6" name="AutoShape 32"/>
            <p:cNvSpPr>
              <a:spLocks noChangeArrowheads="1"/>
            </p:cNvSpPr>
            <p:nvPr/>
          </p:nvSpPr>
          <p:spPr bwMode="auto">
            <a:xfrm rot="16200000">
              <a:off x="4899" y="2407"/>
              <a:ext cx="114" cy="62"/>
            </a:xfrm>
            <a:prstGeom prst="rightArrow">
              <a:avLst>
                <a:gd name="adj1" fmla="val 50000"/>
                <a:gd name="adj2" fmla="val 91944"/>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7" name="Rectangle 33"/>
            <p:cNvSpPr>
              <a:spLocks noChangeArrowheads="1"/>
            </p:cNvSpPr>
            <p:nvPr/>
          </p:nvSpPr>
          <p:spPr bwMode="auto">
            <a:xfrm>
              <a:off x="4221" y="3504"/>
              <a:ext cx="27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I1</a:t>
              </a:r>
            </a:p>
          </p:txBody>
        </p:sp>
        <p:sp>
          <p:nvSpPr>
            <p:cNvPr id="67618" name="Rectangle 34"/>
            <p:cNvSpPr>
              <a:spLocks noChangeArrowheads="1"/>
            </p:cNvSpPr>
            <p:nvPr/>
          </p:nvSpPr>
          <p:spPr bwMode="auto">
            <a:xfrm>
              <a:off x="4548" y="3504"/>
              <a:ext cx="27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I2</a:t>
              </a:r>
            </a:p>
          </p:txBody>
        </p:sp>
        <p:sp>
          <p:nvSpPr>
            <p:cNvPr id="67619" name="Rectangle 35"/>
            <p:cNvSpPr>
              <a:spLocks noChangeArrowheads="1"/>
            </p:cNvSpPr>
            <p:nvPr/>
          </p:nvSpPr>
          <p:spPr bwMode="auto">
            <a:xfrm>
              <a:off x="4939" y="3504"/>
              <a:ext cx="27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I3</a:t>
              </a:r>
            </a:p>
          </p:txBody>
        </p:sp>
        <p:sp>
          <p:nvSpPr>
            <p:cNvPr id="67620" name="Rectangle 36"/>
            <p:cNvSpPr>
              <a:spLocks noChangeArrowheads="1"/>
            </p:cNvSpPr>
            <p:nvPr/>
          </p:nvSpPr>
          <p:spPr bwMode="auto">
            <a:xfrm>
              <a:off x="5310" y="3504"/>
              <a:ext cx="27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I4</a:t>
              </a:r>
            </a:p>
          </p:txBody>
        </p:sp>
        <p:sp>
          <p:nvSpPr>
            <p:cNvPr id="67621" name="Rectangle 37"/>
            <p:cNvSpPr>
              <a:spLocks noChangeArrowheads="1"/>
            </p:cNvSpPr>
            <p:nvPr/>
          </p:nvSpPr>
          <p:spPr bwMode="auto">
            <a:xfrm>
              <a:off x="4480" y="2160"/>
              <a:ext cx="34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O1</a:t>
              </a:r>
            </a:p>
          </p:txBody>
        </p:sp>
        <p:sp>
          <p:nvSpPr>
            <p:cNvPr id="67622" name="Rectangle 38"/>
            <p:cNvSpPr>
              <a:spLocks noChangeArrowheads="1"/>
            </p:cNvSpPr>
            <p:nvPr/>
          </p:nvSpPr>
          <p:spPr bwMode="auto">
            <a:xfrm>
              <a:off x="4816" y="2160"/>
              <a:ext cx="34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O2</a:t>
              </a:r>
            </a:p>
          </p:txBody>
        </p:sp>
      </p:grpSp>
      <p:grpSp>
        <p:nvGrpSpPr>
          <p:cNvPr id="75780" name="Group 40"/>
          <p:cNvGrpSpPr>
            <a:grpSpLocks/>
          </p:cNvGrpSpPr>
          <p:nvPr/>
        </p:nvGrpSpPr>
        <p:grpSpPr bwMode="auto">
          <a:xfrm>
            <a:off x="7070638" y="1422184"/>
            <a:ext cx="2020887" cy="1187450"/>
            <a:chOff x="3816" y="2118"/>
            <a:chExt cx="1273" cy="748"/>
          </a:xfrm>
        </p:grpSpPr>
        <p:sp>
          <p:nvSpPr>
            <p:cNvPr id="67625" name="Line 41"/>
            <p:cNvSpPr>
              <a:spLocks noChangeShapeType="1"/>
            </p:cNvSpPr>
            <p:nvPr/>
          </p:nvSpPr>
          <p:spPr bwMode="auto">
            <a:xfrm>
              <a:off x="4082" y="2118"/>
              <a:ext cx="0" cy="62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6" name="Line 42"/>
            <p:cNvSpPr>
              <a:spLocks noChangeShapeType="1"/>
            </p:cNvSpPr>
            <p:nvPr/>
          </p:nvSpPr>
          <p:spPr bwMode="auto">
            <a:xfrm>
              <a:off x="3975" y="2678"/>
              <a:ext cx="86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7" name="AutoShape 43"/>
            <p:cNvSpPr>
              <a:spLocks noChangeArrowheads="1"/>
            </p:cNvSpPr>
            <p:nvPr/>
          </p:nvSpPr>
          <p:spPr bwMode="auto">
            <a:xfrm>
              <a:off x="4155" y="2303"/>
              <a:ext cx="15"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8" name="AutoShape 44"/>
            <p:cNvSpPr>
              <a:spLocks noChangeArrowheads="1"/>
            </p:cNvSpPr>
            <p:nvPr/>
          </p:nvSpPr>
          <p:spPr bwMode="auto">
            <a:xfrm>
              <a:off x="4271" y="2303"/>
              <a:ext cx="16"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9" name="AutoShape 45"/>
            <p:cNvSpPr>
              <a:spLocks noChangeArrowheads="1"/>
            </p:cNvSpPr>
            <p:nvPr/>
          </p:nvSpPr>
          <p:spPr bwMode="auto">
            <a:xfrm>
              <a:off x="4363" y="2378"/>
              <a:ext cx="16" cy="31"/>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0" name="AutoShape 46"/>
            <p:cNvSpPr>
              <a:spLocks noChangeArrowheads="1"/>
            </p:cNvSpPr>
            <p:nvPr/>
          </p:nvSpPr>
          <p:spPr bwMode="auto">
            <a:xfrm>
              <a:off x="4387" y="2455"/>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1" name="AutoShape 47"/>
            <p:cNvSpPr>
              <a:spLocks noChangeArrowheads="1"/>
            </p:cNvSpPr>
            <p:nvPr/>
          </p:nvSpPr>
          <p:spPr bwMode="auto">
            <a:xfrm>
              <a:off x="4501" y="2417"/>
              <a:ext cx="17"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2" name="AutoShape 48"/>
            <p:cNvSpPr>
              <a:spLocks noChangeArrowheads="1"/>
            </p:cNvSpPr>
            <p:nvPr/>
          </p:nvSpPr>
          <p:spPr bwMode="auto">
            <a:xfrm>
              <a:off x="4526" y="2341"/>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3" name="AutoShape 49"/>
            <p:cNvSpPr>
              <a:spLocks noChangeArrowheads="1"/>
            </p:cNvSpPr>
            <p:nvPr/>
          </p:nvSpPr>
          <p:spPr bwMode="auto">
            <a:xfrm>
              <a:off x="4641" y="2455"/>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4" name="Freeform 50"/>
            <p:cNvSpPr>
              <a:spLocks/>
            </p:cNvSpPr>
            <p:nvPr/>
          </p:nvSpPr>
          <p:spPr bwMode="auto">
            <a:xfrm>
              <a:off x="4151" y="2320"/>
              <a:ext cx="598" cy="188"/>
            </a:xfrm>
            <a:custGeom>
              <a:avLst/>
              <a:gdLst>
                <a:gd name="T0" fmla="*/ 0 w 598"/>
                <a:gd name="T1" fmla="*/ 17 h 188"/>
                <a:gd name="T2" fmla="*/ 12 w 598"/>
                <a:gd name="T3" fmla="*/ 11 h 188"/>
                <a:gd name="T4" fmla="*/ 25 w 598"/>
                <a:gd name="T5" fmla="*/ 6 h 188"/>
                <a:gd name="T6" fmla="*/ 39 w 598"/>
                <a:gd name="T7" fmla="*/ 0 h 188"/>
                <a:gd name="T8" fmla="*/ 50 w 598"/>
                <a:gd name="T9" fmla="*/ 0 h 188"/>
                <a:gd name="T10" fmla="*/ 60 w 598"/>
                <a:gd name="T11" fmla="*/ 0 h 188"/>
                <a:gd name="T12" fmla="*/ 74 w 598"/>
                <a:gd name="T13" fmla="*/ 0 h 188"/>
                <a:gd name="T14" fmla="*/ 84 w 598"/>
                <a:gd name="T15" fmla="*/ 6 h 188"/>
                <a:gd name="T16" fmla="*/ 95 w 598"/>
                <a:gd name="T17" fmla="*/ 6 h 188"/>
                <a:gd name="T18" fmla="*/ 108 w 598"/>
                <a:gd name="T19" fmla="*/ 17 h 188"/>
                <a:gd name="T20" fmla="*/ 119 w 598"/>
                <a:gd name="T21" fmla="*/ 28 h 188"/>
                <a:gd name="T22" fmla="*/ 129 w 598"/>
                <a:gd name="T23" fmla="*/ 34 h 188"/>
                <a:gd name="T24" fmla="*/ 143 w 598"/>
                <a:gd name="T25" fmla="*/ 50 h 188"/>
                <a:gd name="T26" fmla="*/ 153 w 598"/>
                <a:gd name="T27" fmla="*/ 57 h 188"/>
                <a:gd name="T28" fmla="*/ 164 w 598"/>
                <a:gd name="T29" fmla="*/ 73 h 188"/>
                <a:gd name="T30" fmla="*/ 185 w 598"/>
                <a:gd name="T31" fmla="*/ 85 h 188"/>
                <a:gd name="T32" fmla="*/ 199 w 598"/>
                <a:gd name="T33" fmla="*/ 102 h 188"/>
                <a:gd name="T34" fmla="*/ 209 w 598"/>
                <a:gd name="T35" fmla="*/ 119 h 188"/>
                <a:gd name="T36" fmla="*/ 219 w 598"/>
                <a:gd name="T37" fmla="*/ 125 h 188"/>
                <a:gd name="T38" fmla="*/ 233 w 598"/>
                <a:gd name="T39" fmla="*/ 136 h 188"/>
                <a:gd name="T40" fmla="*/ 247 w 598"/>
                <a:gd name="T41" fmla="*/ 142 h 188"/>
                <a:gd name="T42" fmla="*/ 257 w 598"/>
                <a:gd name="T43" fmla="*/ 148 h 188"/>
                <a:gd name="T44" fmla="*/ 268 w 598"/>
                <a:gd name="T45" fmla="*/ 153 h 188"/>
                <a:gd name="T46" fmla="*/ 281 w 598"/>
                <a:gd name="T47" fmla="*/ 159 h 188"/>
                <a:gd name="T48" fmla="*/ 295 w 598"/>
                <a:gd name="T49" fmla="*/ 159 h 188"/>
                <a:gd name="T50" fmla="*/ 306 w 598"/>
                <a:gd name="T51" fmla="*/ 159 h 188"/>
                <a:gd name="T52" fmla="*/ 320 w 598"/>
                <a:gd name="T53" fmla="*/ 159 h 188"/>
                <a:gd name="T54" fmla="*/ 333 w 598"/>
                <a:gd name="T55" fmla="*/ 159 h 188"/>
                <a:gd name="T56" fmla="*/ 344 w 598"/>
                <a:gd name="T57" fmla="*/ 159 h 188"/>
                <a:gd name="T58" fmla="*/ 355 w 598"/>
                <a:gd name="T59" fmla="*/ 159 h 188"/>
                <a:gd name="T60" fmla="*/ 368 w 598"/>
                <a:gd name="T61" fmla="*/ 153 h 188"/>
                <a:gd name="T62" fmla="*/ 382 w 598"/>
                <a:gd name="T63" fmla="*/ 142 h 188"/>
                <a:gd name="T64" fmla="*/ 393 w 598"/>
                <a:gd name="T65" fmla="*/ 136 h 188"/>
                <a:gd name="T66" fmla="*/ 406 w 598"/>
                <a:gd name="T67" fmla="*/ 130 h 188"/>
                <a:gd name="T68" fmla="*/ 420 w 598"/>
                <a:gd name="T69" fmla="*/ 125 h 188"/>
                <a:gd name="T70" fmla="*/ 431 w 598"/>
                <a:gd name="T71" fmla="*/ 125 h 188"/>
                <a:gd name="T72" fmla="*/ 445 w 598"/>
                <a:gd name="T73" fmla="*/ 125 h 188"/>
                <a:gd name="T74" fmla="*/ 458 w 598"/>
                <a:gd name="T75" fmla="*/ 125 h 188"/>
                <a:gd name="T76" fmla="*/ 472 w 598"/>
                <a:gd name="T77" fmla="*/ 125 h 188"/>
                <a:gd name="T78" fmla="*/ 483 w 598"/>
                <a:gd name="T79" fmla="*/ 125 h 188"/>
                <a:gd name="T80" fmla="*/ 500 w 598"/>
                <a:gd name="T81" fmla="*/ 130 h 188"/>
                <a:gd name="T82" fmla="*/ 510 w 598"/>
                <a:gd name="T83" fmla="*/ 136 h 188"/>
                <a:gd name="T84" fmla="*/ 524 w 598"/>
                <a:gd name="T85" fmla="*/ 148 h 188"/>
                <a:gd name="T86" fmla="*/ 534 w 598"/>
                <a:gd name="T87" fmla="*/ 153 h 188"/>
                <a:gd name="T88" fmla="*/ 545 w 598"/>
                <a:gd name="T89" fmla="*/ 159 h 188"/>
                <a:gd name="T90" fmla="*/ 559 w 598"/>
                <a:gd name="T91" fmla="*/ 170 h 188"/>
                <a:gd name="T92" fmla="*/ 569 w 598"/>
                <a:gd name="T93" fmla="*/ 176 h 188"/>
                <a:gd name="T94" fmla="*/ 583 w 598"/>
                <a:gd name="T95" fmla="*/ 181 h 188"/>
                <a:gd name="T96" fmla="*/ 597 w 598"/>
                <a:gd name="T97" fmla="*/ 18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8" h="188">
                  <a:moveTo>
                    <a:pt x="0" y="17"/>
                  </a:moveTo>
                  <a:lnTo>
                    <a:pt x="12" y="11"/>
                  </a:lnTo>
                  <a:lnTo>
                    <a:pt x="25" y="6"/>
                  </a:lnTo>
                  <a:lnTo>
                    <a:pt x="39" y="0"/>
                  </a:lnTo>
                  <a:lnTo>
                    <a:pt x="50" y="0"/>
                  </a:lnTo>
                  <a:lnTo>
                    <a:pt x="60" y="0"/>
                  </a:lnTo>
                  <a:lnTo>
                    <a:pt x="74" y="0"/>
                  </a:lnTo>
                  <a:lnTo>
                    <a:pt x="84" y="6"/>
                  </a:lnTo>
                  <a:lnTo>
                    <a:pt x="95" y="6"/>
                  </a:lnTo>
                  <a:lnTo>
                    <a:pt x="108" y="17"/>
                  </a:lnTo>
                  <a:lnTo>
                    <a:pt x="119" y="28"/>
                  </a:lnTo>
                  <a:lnTo>
                    <a:pt x="129" y="34"/>
                  </a:lnTo>
                  <a:lnTo>
                    <a:pt x="143" y="50"/>
                  </a:lnTo>
                  <a:lnTo>
                    <a:pt x="153" y="57"/>
                  </a:lnTo>
                  <a:lnTo>
                    <a:pt x="164" y="73"/>
                  </a:lnTo>
                  <a:lnTo>
                    <a:pt x="185" y="85"/>
                  </a:lnTo>
                  <a:lnTo>
                    <a:pt x="199" y="102"/>
                  </a:lnTo>
                  <a:lnTo>
                    <a:pt x="209" y="119"/>
                  </a:lnTo>
                  <a:lnTo>
                    <a:pt x="219" y="125"/>
                  </a:lnTo>
                  <a:lnTo>
                    <a:pt x="233" y="136"/>
                  </a:lnTo>
                  <a:lnTo>
                    <a:pt x="247" y="142"/>
                  </a:lnTo>
                  <a:lnTo>
                    <a:pt x="257" y="148"/>
                  </a:lnTo>
                  <a:lnTo>
                    <a:pt x="268" y="153"/>
                  </a:lnTo>
                  <a:lnTo>
                    <a:pt x="281" y="159"/>
                  </a:lnTo>
                  <a:lnTo>
                    <a:pt x="295" y="159"/>
                  </a:lnTo>
                  <a:lnTo>
                    <a:pt x="306" y="159"/>
                  </a:lnTo>
                  <a:lnTo>
                    <a:pt x="320" y="159"/>
                  </a:lnTo>
                  <a:lnTo>
                    <a:pt x="333" y="159"/>
                  </a:lnTo>
                  <a:lnTo>
                    <a:pt x="344" y="159"/>
                  </a:lnTo>
                  <a:lnTo>
                    <a:pt x="355" y="159"/>
                  </a:lnTo>
                  <a:lnTo>
                    <a:pt x="368" y="153"/>
                  </a:lnTo>
                  <a:lnTo>
                    <a:pt x="382" y="142"/>
                  </a:lnTo>
                  <a:lnTo>
                    <a:pt x="393" y="136"/>
                  </a:lnTo>
                  <a:lnTo>
                    <a:pt x="406" y="130"/>
                  </a:lnTo>
                  <a:lnTo>
                    <a:pt x="420" y="125"/>
                  </a:lnTo>
                  <a:lnTo>
                    <a:pt x="431" y="125"/>
                  </a:lnTo>
                  <a:lnTo>
                    <a:pt x="445" y="125"/>
                  </a:lnTo>
                  <a:lnTo>
                    <a:pt x="458" y="125"/>
                  </a:lnTo>
                  <a:lnTo>
                    <a:pt x="472" y="125"/>
                  </a:lnTo>
                  <a:lnTo>
                    <a:pt x="483" y="125"/>
                  </a:lnTo>
                  <a:lnTo>
                    <a:pt x="500" y="130"/>
                  </a:lnTo>
                  <a:lnTo>
                    <a:pt x="510" y="136"/>
                  </a:lnTo>
                  <a:lnTo>
                    <a:pt x="524" y="148"/>
                  </a:lnTo>
                  <a:lnTo>
                    <a:pt x="534" y="153"/>
                  </a:lnTo>
                  <a:lnTo>
                    <a:pt x="545" y="159"/>
                  </a:lnTo>
                  <a:lnTo>
                    <a:pt x="559" y="170"/>
                  </a:lnTo>
                  <a:lnTo>
                    <a:pt x="569" y="176"/>
                  </a:lnTo>
                  <a:lnTo>
                    <a:pt x="583" y="181"/>
                  </a:lnTo>
                  <a:lnTo>
                    <a:pt x="597" y="187"/>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7635" name="Rectangle 51"/>
            <p:cNvSpPr>
              <a:spLocks noChangeArrowheads="1"/>
            </p:cNvSpPr>
            <p:nvPr/>
          </p:nvSpPr>
          <p:spPr bwMode="auto">
            <a:xfrm>
              <a:off x="3816" y="2277"/>
              <a:ext cx="33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rgbClr val="FDC0E5"/>
                  </a:solidFill>
                  <a:cs typeface="+mn-cs"/>
                </a:rPr>
                <a:t>f(x)</a:t>
              </a:r>
            </a:p>
          </p:txBody>
        </p:sp>
        <p:sp>
          <p:nvSpPr>
            <p:cNvPr id="67636" name="Rectangle 52"/>
            <p:cNvSpPr>
              <a:spLocks noChangeArrowheads="1"/>
            </p:cNvSpPr>
            <p:nvPr/>
          </p:nvSpPr>
          <p:spPr bwMode="auto">
            <a:xfrm>
              <a:off x="4904" y="2618"/>
              <a:ext cx="18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rgbClr val="FDC0E5"/>
                  </a:solidFill>
                  <a:cs typeface="+mn-cs"/>
                </a:rPr>
                <a:t>x</a:t>
              </a:r>
            </a:p>
          </p:txBody>
        </p:sp>
      </p:grpSp>
      <p:grpSp>
        <p:nvGrpSpPr>
          <p:cNvPr id="75781" name="Group 54"/>
          <p:cNvGrpSpPr>
            <a:grpSpLocks/>
          </p:cNvGrpSpPr>
          <p:nvPr/>
        </p:nvGrpSpPr>
        <p:grpSpPr bwMode="auto">
          <a:xfrm>
            <a:off x="4876800" y="3048000"/>
            <a:ext cx="2090738" cy="1254125"/>
            <a:chOff x="2487" y="3314"/>
            <a:chExt cx="1317" cy="790"/>
          </a:xfrm>
        </p:grpSpPr>
        <p:sp>
          <p:nvSpPr>
            <p:cNvPr id="67639" name="Rectangle 55"/>
            <p:cNvSpPr>
              <a:spLocks noChangeArrowheads="1"/>
            </p:cNvSpPr>
            <p:nvPr/>
          </p:nvSpPr>
          <p:spPr bwMode="auto">
            <a:xfrm>
              <a:off x="2487" y="3314"/>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5786" name="Group 56"/>
            <p:cNvGrpSpPr>
              <a:grpSpLocks/>
            </p:cNvGrpSpPr>
            <p:nvPr/>
          </p:nvGrpSpPr>
          <p:grpSpPr bwMode="auto">
            <a:xfrm>
              <a:off x="2925" y="3425"/>
              <a:ext cx="879" cy="679"/>
              <a:chOff x="2925" y="3425"/>
              <a:chExt cx="879" cy="679"/>
            </a:xfrm>
          </p:grpSpPr>
          <p:sp>
            <p:nvSpPr>
              <p:cNvPr id="67641" name="Line 57"/>
              <p:cNvSpPr>
                <a:spLocks noChangeShapeType="1"/>
              </p:cNvSpPr>
              <p:nvPr/>
            </p:nvSpPr>
            <p:spPr bwMode="auto">
              <a:xfrm>
                <a:off x="3011" y="3425"/>
                <a:ext cx="0" cy="463"/>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2" name="Line 58"/>
              <p:cNvSpPr>
                <a:spLocks noChangeShapeType="1"/>
              </p:cNvSpPr>
              <p:nvPr/>
            </p:nvSpPr>
            <p:spPr bwMode="auto">
              <a:xfrm>
                <a:off x="2925" y="3844"/>
                <a:ext cx="879"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3" name="AutoShape 59"/>
              <p:cNvSpPr>
                <a:spLocks noChangeArrowheads="1"/>
              </p:cNvSpPr>
              <p:nvPr/>
            </p:nvSpPr>
            <p:spPr bwMode="auto">
              <a:xfrm>
                <a:off x="3057" y="3575"/>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4" name="AutoShape 60"/>
              <p:cNvSpPr>
                <a:spLocks noChangeArrowheads="1"/>
              </p:cNvSpPr>
              <p:nvPr/>
            </p:nvSpPr>
            <p:spPr bwMode="auto">
              <a:xfrm>
                <a:off x="3184" y="3525"/>
                <a:ext cx="26"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5" name="AutoShape 61"/>
              <p:cNvSpPr>
                <a:spLocks noChangeArrowheads="1"/>
              </p:cNvSpPr>
              <p:nvPr/>
            </p:nvSpPr>
            <p:spPr bwMode="auto">
              <a:xfrm>
                <a:off x="3167" y="3611"/>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6" name="AutoShape 62"/>
              <p:cNvSpPr>
                <a:spLocks noChangeArrowheads="1"/>
              </p:cNvSpPr>
              <p:nvPr/>
            </p:nvSpPr>
            <p:spPr bwMode="auto">
              <a:xfrm>
                <a:off x="3571" y="3747"/>
                <a:ext cx="25" cy="26"/>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7" name="AutoShape 63"/>
              <p:cNvSpPr>
                <a:spLocks noChangeArrowheads="1"/>
              </p:cNvSpPr>
              <p:nvPr/>
            </p:nvSpPr>
            <p:spPr bwMode="auto">
              <a:xfrm>
                <a:off x="3557" y="3675"/>
                <a:ext cx="26"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8" name="AutoShape 64"/>
              <p:cNvSpPr>
                <a:spLocks noChangeArrowheads="1"/>
              </p:cNvSpPr>
              <p:nvPr/>
            </p:nvSpPr>
            <p:spPr bwMode="auto">
              <a:xfrm>
                <a:off x="3591" y="3608"/>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9" name="AutoShape 65"/>
              <p:cNvSpPr>
                <a:spLocks noChangeArrowheads="1"/>
              </p:cNvSpPr>
              <p:nvPr/>
            </p:nvSpPr>
            <p:spPr bwMode="auto">
              <a:xfrm>
                <a:off x="3693" y="3697"/>
                <a:ext cx="25" cy="26"/>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50" name="Rectangle 66"/>
              <p:cNvSpPr>
                <a:spLocks noChangeArrowheads="1"/>
              </p:cNvSpPr>
              <p:nvPr/>
            </p:nvSpPr>
            <p:spPr bwMode="auto">
              <a:xfrm>
                <a:off x="3212" y="3816"/>
                <a:ext cx="3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7651" name="Rectangle 67"/>
            <p:cNvSpPr>
              <a:spLocks noChangeArrowheads="1"/>
            </p:cNvSpPr>
            <p:nvPr/>
          </p:nvSpPr>
          <p:spPr bwMode="auto">
            <a:xfrm>
              <a:off x="3503" y="3844"/>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rgbClr val="FDC0E5"/>
                  </a:solidFill>
                  <a:cs typeface="+mn-cs"/>
                </a:rPr>
                <a:t>x1</a:t>
              </a:r>
            </a:p>
          </p:txBody>
        </p:sp>
        <p:sp>
          <p:nvSpPr>
            <p:cNvPr id="67652" name="Rectangle 68"/>
            <p:cNvSpPr>
              <a:spLocks noChangeArrowheads="1"/>
            </p:cNvSpPr>
            <p:nvPr/>
          </p:nvSpPr>
          <p:spPr bwMode="auto">
            <a:xfrm>
              <a:off x="2699" y="3544"/>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rgbClr val="FDC0E5"/>
                  </a:solidFill>
                  <a:cs typeface="+mn-cs"/>
                </a:rPr>
                <a:t>x2</a:t>
              </a:r>
            </a:p>
          </p:txBody>
        </p:sp>
      </p:grpSp>
      <p:sp>
        <p:nvSpPr>
          <p:cNvPr id="67653" name="Rectangle 69"/>
          <p:cNvSpPr>
            <a:spLocks noChangeArrowheads="1"/>
          </p:cNvSpPr>
          <p:nvPr/>
        </p:nvSpPr>
        <p:spPr bwMode="auto">
          <a:xfrm>
            <a:off x="5948363" y="3024188"/>
            <a:ext cx="365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a:solidFill>
                  <a:srgbClr val="FDC0E5"/>
                </a:solidFill>
                <a:cs typeface="+mn-cs"/>
              </a:rPr>
              <a:t>A</a:t>
            </a:r>
          </a:p>
        </p:txBody>
      </p:sp>
      <p:sp>
        <p:nvSpPr>
          <p:cNvPr id="67654" name="Rectangle 70"/>
          <p:cNvSpPr>
            <a:spLocks noChangeArrowheads="1"/>
          </p:cNvSpPr>
          <p:nvPr/>
        </p:nvSpPr>
        <p:spPr bwMode="auto">
          <a:xfrm>
            <a:off x="6634163" y="3251200"/>
            <a:ext cx="3508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a:solidFill>
                  <a:srgbClr val="FDC0E5"/>
                </a:solidFill>
                <a:cs typeface="+mn-cs"/>
              </a:rPr>
              <a:t>B</a:t>
            </a:r>
          </a:p>
        </p:txBody>
      </p:sp>
      <p:sp>
        <p:nvSpPr>
          <p:cNvPr id="67655" name="Line 71"/>
          <p:cNvSpPr>
            <a:spLocks noChangeShapeType="1"/>
          </p:cNvSpPr>
          <p:nvPr/>
        </p:nvSpPr>
        <p:spPr bwMode="auto">
          <a:xfrm flipV="1">
            <a:off x="5810250" y="3021013"/>
            <a:ext cx="819150" cy="1349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36543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rrowheads="1"/>
          </p:cNvSpPr>
          <p:nvPr>
            <p:ph type="title"/>
          </p:nvPr>
        </p:nvSpPr>
        <p:spPr/>
        <p:txBody>
          <a:bodyPr/>
          <a:lstStyle/>
          <a:p>
            <a:pPr eaLnBrk="1" hangingPunct="1"/>
            <a:r>
              <a:rPr lang="en-US" dirty="0">
                <a:latin typeface="Arial" charset="0"/>
                <a:ea typeface="ＭＳ Ｐゴシック" charset="0"/>
                <a:cs typeface="ＭＳ Ｐゴシック" charset="0"/>
              </a:rPr>
              <a:t>Classification</a:t>
            </a:r>
          </a:p>
        </p:txBody>
      </p:sp>
      <p:sp>
        <p:nvSpPr>
          <p:cNvPr id="61442" name="Line 5"/>
          <p:cNvSpPr>
            <a:spLocks noChangeShapeType="1"/>
          </p:cNvSpPr>
          <p:nvPr/>
        </p:nvSpPr>
        <p:spPr bwMode="auto">
          <a:xfrm flipV="1">
            <a:off x="1600200" y="1828800"/>
            <a:ext cx="0" cy="419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3" name="Line 6"/>
          <p:cNvSpPr>
            <a:spLocks noChangeShapeType="1"/>
          </p:cNvSpPr>
          <p:nvPr/>
        </p:nvSpPr>
        <p:spPr bwMode="auto">
          <a:xfrm>
            <a:off x="1371600" y="5791200"/>
            <a:ext cx="6324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4" name="Text Box 7"/>
          <p:cNvSpPr txBox="1">
            <a:spLocks noChangeArrowheads="1"/>
          </p:cNvSpPr>
          <p:nvPr/>
        </p:nvSpPr>
        <p:spPr bwMode="auto">
          <a:xfrm>
            <a:off x="457200" y="3423345"/>
            <a:ext cx="1155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t>Age</a:t>
            </a:r>
          </a:p>
          <a:p>
            <a:pPr algn="ctr" eaLnBrk="1" hangingPunct="1"/>
            <a:r>
              <a:rPr lang="en-US" dirty="0" smtClean="0"/>
              <a:t>(years)</a:t>
            </a:r>
            <a:endParaRPr lang="en-US" dirty="0"/>
          </a:p>
        </p:txBody>
      </p:sp>
      <p:sp>
        <p:nvSpPr>
          <p:cNvPr id="61445" name="Text Box 8"/>
          <p:cNvSpPr txBox="1">
            <a:spLocks noChangeArrowheads="1"/>
          </p:cNvSpPr>
          <p:nvPr/>
        </p:nvSpPr>
        <p:spPr bwMode="auto">
          <a:xfrm>
            <a:off x="4114800" y="5802275"/>
            <a:ext cx="1655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Income ($)</a:t>
            </a:r>
            <a:endParaRPr lang="en-US" dirty="0"/>
          </a:p>
        </p:txBody>
      </p:sp>
      <p:sp>
        <p:nvSpPr>
          <p:cNvPr id="61446" name="Text Box 9"/>
          <p:cNvSpPr txBox="1">
            <a:spLocks noChangeArrowheads="1"/>
          </p:cNvSpPr>
          <p:nvPr/>
        </p:nvSpPr>
        <p:spPr bwMode="auto">
          <a:xfrm>
            <a:off x="5394325" y="3935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47" name="Text Box 10"/>
          <p:cNvSpPr txBox="1">
            <a:spLocks noChangeArrowheads="1"/>
          </p:cNvSpPr>
          <p:nvPr/>
        </p:nvSpPr>
        <p:spPr bwMode="auto">
          <a:xfrm>
            <a:off x="3352800" y="2743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48" name="Text Box 11"/>
          <p:cNvSpPr txBox="1">
            <a:spLocks noChangeArrowheads="1"/>
          </p:cNvSpPr>
          <p:nvPr/>
        </p:nvSpPr>
        <p:spPr bwMode="auto">
          <a:xfrm>
            <a:off x="3581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49" name="Text Box 12"/>
          <p:cNvSpPr txBox="1">
            <a:spLocks noChangeArrowheads="1"/>
          </p:cNvSpPr>
          <p:nvPr/>
        </p:nvSpPr>
        <p:spPr bwMode="auto">
          <a:xfrm>
            <a:off x="3048000" y="4876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0" name="Text Box 13"/>
          <p:cNvSpPr txBox="1">
            <a:spLocks noChangeArrowheads="1"/>
          </p:cNvSpPr>
          <p:nvPr/>
        </p:nvSpPr>
        <p:spPr bwMode="auto">
          <a:xfrm>
            <a:off x="4343400" y="2819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1" name="Text Box 14"/>
          <p:cNvSpPr txBox="1">
            <a:spLocks noChangeArrowheads="1"/>
          </p:cNvSpPr>
          <p:nvPr/>
        </p:nvSpPr>
        <p:spPr bwMode="auto">
          <a:xfrm>
            <a:off x="63246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2" name="Text Box 15"/>
          <p:cNvSpPr txBox="1">
            <a:spLocks noChangeArrowheads="1"/>
          </p:cNvSpPr>
          <p:nvPr/>
        </p:nvSpPr>
        <p:spPr bwMode="auto">
          <a:xfrm>
            <a:off x="21336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3" name="Text Box 16"/>
          <p:cNvSpPr txBox="1">
            <a:spLocks noChangeArrowheads="1"/>
          </p:cNvSpPr>
          <p:nvPr/>
        </p:nvSpPr>
        <p:spPr bwMode="auto">
          <a:xfrm>
            <a:off x="4724400" y="2209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4" name="Text Box 17"/>
          <p:cNvSpPr txBox="1">
            <a:spLocks noChangeArrowheads="1"/>
          </p:cNvSpPr>
          <p:nvPr/>
        </p:nvSpPr>
        <p:spPr bwMode="auto">
          <a:xfrm>
            <a:off x="72390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5" name="Text Box 18"/>
          <p:cNvSpPr txBox="1">
            <a:spLocks noChangeArrowheads="1"/>
          </p:cNvSpPr>
          <p:nvPr/>
        </p:nvSpPr>
        <p:spPr bwMode="auto">
          <a:xfrm>
            <a:off x="65532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6" name="Text Box 19"/>
          <p:cNvSpPr txBox="1">
            <a:spLocks noChangeArrowheads="1"/>
          </p:cNvSpPr>
          <p:nvPr/>
        </p:nvSpPr>
        <p:spPr bwMode="auto">
          <a:xfrm>
            <a:off x="4724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7" name="Text Box 20"/>
          <p:cNvSpPr txBox="1">
            <a:spLocks noChangeArrowheads="1"/>
          </p:cNvSpPr>
          <p:nvPr/>
        </p:nvSpPr>
        <p:spPr bwMode="auto">
          <a:xfrm>
            <a:off x="2895600" y="1981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8" name="Text Box 21"/>
          <p:cNvSpPr txBox="1">
            <a:spLocks noChangeArrowheads="1"/>
          </p:cNvSpPr>
          <p:nvPr/>
        </p:nvSpPr>
        <p:spPr bwMode="auto">
          <a:xfrm>
            <a:off x="4495800" y="4800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9" name="Text Box 22"/>
          <p:cNvSpPr txBox="1">
            <a:spLocks noChangeArrowheads="1"/>
          </p:cNvSpPr>
          <p:nvPr/>
        </p:nvSpPr>
        <p:spPr bwMode="auto">
          <a:xfrm>
            <a:off x="3962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0" name="Text Box 23"/>
          <p:cNvSpPr txBox="1">
            <a:spLocks noChangeArrowheads="1"/>
          </p:cNvSpPr>
          <p:nvPr/>
        </p:nvSpPr>
        <p:spPr bwMode="auto">
          <a:xfrm>
            <a:off x="32766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1" name="Text Box 24"/>
          <p:cNvSpPr txBox="1">
            <a:spLocks noChangeArrowheads="1"/>
          </p:cNvSpPr>
          <p:nvPr/>
        </p:nvSpPr>
        <p:spPr bwMode="auto">
          <a:xfrm>
            <a:off x="4267200" y="3505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2" name="Text Box 25"/>
          <p:cNvSpPr txBox="1">
            <a:spLocks noChangeArrowheads="1"/>
          </p:cNvSpPr>
          <p:nvPr/>
        </p:nvSpPr>
        <p:spPr bwMode="auto">
          <a:xfrm>
            <a:off x="39624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3" name="Text Box 26"/>
          <p:cNvSpPr txBox="1">
            <a:spLocks noChangeArrowheads="1"/>
          </p:cNvSpPr>
          <p:nvPr/>
        </p:nvSpPr>
        <p:spPr bwMode="auto">
          <a:xfrm>
            <a:off x="27432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4" name="Text Box 27"/>
          <p:cNvSpPr txBox="1">
            <a:spLocks noChangeArrowheads="1"/>
          </p:cNvSpPr>
          <p:nvPr/>
        </p:nvSpPr>
        <p:spPr bwMode="auto">
          <a:xfrm>
            <a:off x="5105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5" name="Text Box 28"/>
          <p:cNvSpPr txBox="1">
            <a:spLocks noChangeArrowheads="1"/>
          </p:cNvSpPr>
          <p:nvPr/>
        </p:nvSpPr>
        <p:spPr bwMode="auto">
          <a:xfrm>
            <a:off x="3048000" y="4038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6" name="Text Box 29"/>
          <p:cNvSpPr txBox="1">
            <a:spLocks noChangeArrowheads="1"/>
          </p:cNvSpPr>
          <p:nvPr/>
        </p:nvSpPr>
        <p:spPr bwMode="auto">
          <a:xfrm>
            <a:off x="5181600" y="2514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7" name="Text Box 30"/>
          <p:cNvSpPr txBox="1">
            <a:spLocks noChangeArrowheads="1"/>
          </p:cNvSpPr>
          <p:nvPr/>
        </p:nvSpPr>
        <p:spPr bwMode="auto">
          <a:xfrm>
            <a:off x="5546725" y="40878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68" name="Text Box 31"/>
          <p:cNvSpPr txBox="1">
            <a:spLocks noChangeArrowheads="1"/>
          </p:cNvSpPr>
          <p:nvPr/>
        </p:nvSpPr>
        <p:spPr bwMode="auto">
          <a:xfrm>
            <a:off x="5699125" y="42402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69" name="Text Box 32"/>
          <p:cNvSpPr txBox="1">
            <a:spLocks noChangeArrowheads="1"/>
          </p:cNvSpPr>
          <p:nvPr/>
        </p:nvSpPr>
        <p:spPr bwMode="auto">
          <a:xfrm>
            <a:off x="6324600" y="4419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0" name="Text Box 33"/>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1" name="Text Box 34"/>
          <p:cNvSpPr txBox="1">
            <a:spLocks noChangeArrowheads="1"/>
          </p:cNvSpPr>
          <p:nvPr/>
        </p:nvSpPr>
        <p:spPr bwMode="auto">
          <a:xfrm>
            <a:off x="6248400" y="3505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2" name="Text Box 35"/>
          <p:cNvSpPr txBox="1">
            <a:spLocks noChangeArrowheads="1"/>
          </p:cNvSpPr>
          <p:nvPr/>
        </p:nvSpPr>
        <p:spPr bwMode="auto">
          <a:xfrm>
            <a:off x="4876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3" name="Text Box 36"/>
          <p:cNvSpPr txBox="1">
            <a:spLocks noChangeArrowheads="1"/>
          </p:cNvSpPr>
          <p:nvPr/>
        </p:nvSpPr>
        <p:spPr bwMode="auto">
          <a:xfrm>
            <a:off x="5334000" y="4800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4" name="Text Box 37"/>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5" name="Text Box 38"/>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6" name="Text Box 39"/>
          <p:cNvSpPr txBox="1">
            <a:spLocks noChangeArrowheads="1"/>
          </p:cNvSpPr>
          <p:nvPr/>
        </p:nvSpPr>
        <p:spPr bwMode="auto">
          <a:xfrm>
            <a:off x="4724400" y="4495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7" name="Text Box 40"/>
          <p:cNvSpPr txBox="1">
            <a:spLocks noChangeArrowheads="1"/>
          </p:cNvSpPr>
          <p:nvPr/>
        </p:nvSpPr>
        <p:spPr bwMode="auto">
          <a:xfrm>
            <a:off x="6781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8" name="Text Box 41"/>
          <p:cNvSpPr txBox="1">
            <a:spLocks noChangeArrowheads="1"/>
          </p:cNvSpPr>
          <p:nvPr/>
        </p:nvSpPr>
        <p:spPr bwMode="auto">
          <a:xfrm>
            <a:off x="5486400" y="3276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9" name="Text Box 42"/>
          <p:cNvSpPr txBox="1">
            <a:spLocks noChangeArrowheads="1"/>
          </p:cNvSpPr>
          <p:nvPr/>
        </p:nvSpPr>
        <p:spPr bwMode="auto">
          <a:xfrm>
            <a:off x="5486400" y="2819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0" name="Text Box 43"/>
          <p:cNvSpPr txBox="1">
            <a:spLocks noChangeArrowheads="1"/>
          </p:cNvSpPr>
          <p:nvPr/>
        </p:nvSpPr>
        <p:spPr bwMode="auto">
          <a:xfrm>
            <a:off x="5486400" y="5105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1" name="Text Box 44"/>
          <p:cNvSpPr txBox="1">
            <a:spLocks noChangeArrowheads="1"/>
          </p:cNvSpPr>
          <p:nvPr/>
        </p:nvSpPr>
        <p:spPr bwMode="auto">
          <a:xfrm>
            <a:off x="5867400" y="3733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2" name="Text Box 45"/>
          <p:cNvSpPr txBox="1">
            <a:spLocks noChangeArrowheads="1"/>
          </p:cNvSpPr>
          <p:nvPr/>
        </p:nvSpPr>
        <p:spPr bwMode="auto">
          <a:xfrm>
            <a:off x="5867400" y="3048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3" name="Text Box 46"/>
          <p:cNvSpPr txBox="1">
            <a:spLocks noChangeArrowheads="1"/>
          </p:cNvSpPr>
          <p:nvPr/>
        </p:nvSpPr>
        <p:spPr bwMode="auto">
          <a:xfrm>
            <a:off x="6248400" y="3962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4" name="Text Box 47"/>
          <p:cNvSpPr txBox="1">
            <a:spLocks noChangeArrowheads="1"/>
          </p:cNvSpPr>
          <p:nvPr/>
        </p:nvSpPr>
        <p:spPr bwMode="auto">
          <a:xfrm>
            <a:off x="6705600" y="4648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5" name="Text Box 48"/>
          <p:cNvSpPr txBox="1">
            <a:spLocks noChangeArrowheads="1"/>
          </p:cNvSpPr>
          <p:nvPr/>
        </p:nvSpPr>
        <p:spPr bwMode="auto">
          <a:xfrm>
            <a:off x="7010400" y="4191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6" name="Text Box 49"/>
          <p:cNvSpPr txBox="1">
            <a:spLocks noChangeArrowheads="1"/>
          </p:cNvSpPr>
          <p:nvPr/>
        </p:nvSpPr>
        <p:spPr bwMode="auto">
          <a:xfrm>
            <a:off x="3200400" y="3733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87" name="Text Box 50"/>
          <p:cNvSpPr txBox="1">
            <a:spLocks noChangeArrowheads="1"/>
          </p:cNvSpPr>
          <p:nvPr/>
        </p:nvSpPr>
        <p:spPr bwMode="auto">
          <a:xfrm>
            <a:off x="34290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88" name="Text Box 51"/>
          <p:cNvSpPr txBox="1">
            <a:spLocks noChangeArrowheads="1"/>
          </p:cNvSpPr>
          <p:nvPr/>
        </p:nvSpPr>
        <p:spPr bwMode="auto">
          <a:xfrm>
            <a:off x="19812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89" name="Text Box 52"/>
          <p:cNvSpPr txBox="1">
            <a:spLocks noChangeArrowheads="1"/>
          </p:cNvSpPr>
          <p:nvPr/>
        </p:nvSpPr>
        <p:spPr bwMode="auto">
          <a:xfrm>
            <a:off x="2743200" y="2971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0" name="Text Box 53"/>
          <p:cNvSpPr txBox="1">
            <a:spLocks noChangeArrowheads="1"/>
          </p:cNvSpPr>
          <p:nvPr/>
        </p:nvSpPr>
        <p:spPr bwMode="auto">
          <a:xfrm>
            <a:off x="3124200" y="4648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1" name="Text Box 54"/>
          <p:cNvSpPr txBox="1">
            <a:spLocks noChangeArrowheads="1"/>
          </p:cNvSpPr>
          <p:nvPr/>
        </p:nvSpPr>
        <p:spPr bwMode="auto">
          <a:xfrm>
            <a:off x="25908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2" name="Text Box 55"/>
          <p:cNvSpPr txBox="1">
            <a:spLocks noChangeArrowheads="1"/>
          </p:cNvSpPr>
          <p:nvPr/>
        </p:nvSpPr>
        <p:spPr bwMode="auto">
          <a:xfrm>
            <a:off x="5791200" y="2057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3" name="Text Box 56"/>
          <p:cNvSpPr txBox="1">
            <a:spLocks noChangeArrowheads="1"/>
          </p:cNvSpPr>
          <p:nvPr/>
        </p:nvSpPr>
        <p:spPr bwMode="auto">
          <a:xfrm>
            <a:off x="6934200" y="2286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4" name="Text Box 57"/>
          <p:cNvSpPr txBox="1">
            <a:spLocks noChangeArrowheads="1"/>
          </p:cNvSpPr>
          <p:nvPr/>
        </p:nvSpPr>
        <p:spPr bwMode="auto">
          <a:xfrm>
            <a:off x="60198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9690" name="Line 58"/>
          <p:cNvSpPr>
            <a:spLocks noChangeShapeType="1"/>
          </p:cNvSpPr>
          <p:nvPr/>
        </p:nvSpPr>
        <p:spPr bwMode="auto">
          <a:xfrm flipV="1">
            <a:off x="1447800" y="1905000"/>
            <a:ext cx="4495800" cy="38100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496" name="Text Box 59"/>
          <p:cNvSpPr txBox="1">
            <a:spLocks noChangeArrowheads="1"/>
          </p:cNvSpPr>
          <p:nvPr/>
        </p:nvSpPr>
        <p:spPr bwMode="auto">
          <a:xfrm>
            <a:off x="593725" y="6145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61497" name="Text Box 60"/>
          <p:cNvSpPr txBox="1">
            <a:spLocks noChangeArrowheads="1"/>
          </p:cNvSpPr>
          <p:nvPr/>
        </p:nvSpPr>
        <p:spPr bwMode="auto">
          <a:xfrm>
            <a:off x="2895600" y="1274763"/>
            <a:ext cx="247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Logistic Regression</a:t>
            </a:r>
          </a:p>
        </p:txBody>
      </p:sp>
      <p:sp>
        <p:nvSpPr>
          <p:cNvPr id="69693" name="AutoShape 61"/>
          <p:cNvSpPr>
            <a:spLocks noChangeArrowheads="1"/>
          </p:cNvSpPr>
          <p:nvPr/>
        </p:nvSpPr>
        <p:spPr bwMode="auto">
          <a:xfrm rot="-5400000">
            <a:off x="3771900" y="1562100"/>
            <a:ext cx="3886200" cy="4572000"/>
          </a:xfrm>
          <a:prstGeom prst="rtTriangl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sp>
        <p:nvSpPr>
          <p:cNvPr id="61499" name="Line 62"/>
          <p:cNvSpPr>
            <a:spLocks noChangeShapeType="1"/>
          </p:cNvSpPr>
          <p:nvPr/>
        </p:nvSpPr>
        <p:spPr bwMode="auto">
          <a:xfrm>
            <a:off x="7512475" y="431800"/>
            <a:ext cx="9525" cy="12446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0" name="Line 63"/>
          <p:cNvSpPr>
            <a:spLocks noChangeShapeType="1"/>
          </p:cNvSpPr>
          <p:nvPr/>
        </p:nvSpPr>
        <p:spPr bwMode="auto">
          <a:xfrm>
            <a:off x="6902875" y="1422400"/>
            <a:ext cx="135413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1" name="Rectangle 64"/>
          <p:cNvSpPr>
            <a:spLocks noChangeArrowheads="1"/>
          </p:cNvSpPr>
          <p:nvPr/>
        </p:nvSpPr>
        <p:spPr bwMode="auto">
          <a:xfrm>
            <a:off x="7207675" y="279400"/>
            <a:ext cx="411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i="1">
                <a:latin typeface="Times New Roman" charset="0"/>
              </a:rPr>
              <a:t>Y</a:t>
            </a:r>
          </a:p>
        </p:txBody>
      </p:sp>
      <p:sp>
        <p:nvSpPr>
          <p:cNvPr id="61502" name="Rectangle 65"/>
          <p:cNvSpPr>
            <a:spLocks noChangeArrowheads="1"/>
          </p:cNvSpPr>
          <p:nvPr/>
        </p:nvSpPr>
        <p:spPr bwMode="auto">
          <a:xfrm>
            <a:off x="6963200" y="1524000"/>
            <a:ext cx="113276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i="1" dirty="0">
                <a:latin typeface="Times New Roman" charset="0"/>
              </a:rPr>
              <a:t>Y=f</a:t>
            </a:r>
            <a:r>
              <a:rPr lang="en-US" sz="2000" i="1" dirty="0" smtClean="0">
                <a:latin typeface="Times New Roman" charset="0"/>
              </a:rPr>
              <a:t>(A,</a:t>
            </a:r>
            <a:r>
              <a:rPr lang="en-US" sz="2000" i="1" dirty="0">
                <a:latin typeface="Times New Roman" charset="0"/>
              </a:rPr>
              <a:t>I</a:t>
            </a:r>
            <a:r>
              <a:rPr lang="en-US" sz="2000" i="1" dirty="0" smtClean="0">
                <a:latin typeface="Times New Roman" charset="0"/>
              </a:rPr>
              <a:t>)</a:t>
            </a:r>
            <a:endParaRPr lang="en-US" sz="2000" i="1" dirty="0">
              <a:latin typeface="Times New Roman" charset="0"/>
            </a:endParaRPr>
          </a:p>
        </p:txBody>
      </p:sp>
      <p:sp>
        <p:nvSpPr>
          <p:cNvPr id="61503" name="Text Box 66"/>
          <p:cNvSpPr txBox="1">
            <a:spLocks noChangeArrowheads="1"/>
          </p:cNvSpPr>
          <p:nvPr/>
        </p:nvSpPr>
        <p:spPr bwMode="auto">
          <a:xfrm>
            <a:off x="6658400" y="1158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0</a:t>
            </a:r>
          </a:p>
        </p:txBody>
      </p:sp>
      <p:sp>
        <p:nvSpPr>
          <p:cNvPr id="61504" name="Freeform 67"/>
          <p:cNvSpPr>
            <a:spLocks/>
          </p:cNvSpPr>
          <p:nvPr/>
        </p:nvSpPr>
        <p:spPr bwMode="auto">
          <a:xfrm>
            <a:off x="6902875" y="431800"/>
            <a:ext cx="1219200" cy="990600"/>
          </a:xfrm>
          <a:custGeom>
            <a:avLst/>
            <a:gdLst>
              <a:gd name="T0" fmla="*/ 0 w 768"/>
              <a:gd name="T1" fmla="*/ 2147483647 h 624"/>
              <a:gd name="T2" fmla="*/ 2147483647 w 768"/>
              <a:gd name="T3" fmla="*/ 2147483647 h 624"/>
              <a:gd name="T4" fmla="*/ 2147483647 w 768"/>
              <a:gd name="T5" fmla="*/ 2147483647 h 624"/>
              <a:gd name="T6" fmla="*/ 2147483647 w 768"/>
              <a:gd name="T7" fmla="*/ 2147483647 h 624"/>
              <a:gd name="T8" fmla="*/ 2147483647 w 768"/>
              <a:gd name="T9" fmla="*/ 0 h 624"/>
              <a:gd name="T10" fmla="*/ 0 60000 65536"/>
              <a:gd name="T11" fmla="*/ 0 60000 65536"/>
              <a:gd name="T12" fmla="*/ 0 60000 65536"/>
              <a:gd name="T13" fmla="*/ 0 60000 65536"/>
              <a:gd name="T14" fmla="*/ 0 60000 65536"/>
              <a:gd name="T15" fmla="*/ 0 w 768"/>
              <a:gd name="T16" fmla="*/ 0 h 624"/>
              <a:gd name="T17" fmla="*/ 768 w 768"/>
              <a:gd name="T18" fmla="*/ 624 h 624"/>
            </a:gdLst>
            <a:ahLst/>
            <a:cxnLst>
              <a:cxn ang="T10">
                <a:pos x="T0" y="T1"/>
              </a:cxn>
              <a:cxn ang="T11">
                <a:pos x="T2" y="T3"/>
              </a:cxn>
              <a:cxn ang="T12">
                <a:pos x="T4" y="T5"/>
              </a:cxn>
              <a:cxn ang="T13">
                <a:pos x="T6" y="T7"/>
              </a:cxn>
              <a:cxn ang="T14">
                <a:pos x="T8" y="T9"/>
              </a:cxn>
            </a:cxnLst>
            <a:rect l="T15" t="T16" r="T17" b="T18"/>
            <a:pathLst>
              <a:path w="768" h="624">
                <a:moveTo>
                  <a:pt x="0" y="624"/>
                </a:moveTo>
                <a:cubicBezTo>
                  <a:pt x="64" y="624"/>
                  <a:pt x="128" y="624"/>
                  <a:pt x="192" y="576"/>
                </a:cubicBezTo>
                <a:cubicBezTo>
                  <a:pt x="256" y="528"/>
                  <a:pt x="328" y="416"/>
                  <a:pt x="384" y="336"/>
                </a:cubicBezTo>
                <a:cubicBezTo>
                  <a:pt x="440" y="256"/>
                  <a:pt x="464" y="152"/>
                  <a:pt x="528" y="96"/>
                </a:cubicBezTo>
                <a:cubicBezTo>
                  <a:pt x="592" y="40"/>
                  <a:pt x="680" y="20"/>
                  <a:pt x="768" y="0"/>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05" name="Text Box 68"/>
          <p:cNvSpPr txBox="1">
            <a:spLocks noChangeArrowheads="1"/>
          </p:cNvSpPr>
          <p:nvPr/>
        </p:nvSpPr>
        <p:spPr bwMode="auto">
          <a:xfrm>
            <a:off x="6658400" y="168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1</a:t>
            </a:r>
          </a:p>
        </p:txBody>
      </p:sp>
      <p:sp>
        <p:nvSpPr>
          <p:cNvPr id="61506" name="AutoShape 69"/>
          <p:cNvSpPr>
            <a:spLocks noChangeArrowheads="1"/>
          </p:cNvSpPr>
          <p:nvPr/>
        </p:nvSpPr>
        <p:spPr bwMode="auto">
          <a:xfrm>
            <a:off x="7283875" y="11176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07" name="AutoShape 70"/>
          <p:cNvSpPr>
            <a:spLocks noChangeArrowheads="1"/>
          </p:cNvSpPr>
          <p:nvPr/>
        </p:nvSpPr>
        <p:spPr bwMode="auto">
          <a:xfrm>
            <a:off x="8045875" y="4318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08" name="AutoShape 71"/>
          <p:cNvSpPr>
            <a:spLocks noChangeArrowheads="1"/>
          </p:cNvSpPr>
          <p:nvPr/>
        </p:nvSpPr>
        <p:spPr bwMode="auto">
          <a:xfrm>
            <a:off x="6979075" y="13462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09" name="AutoShape 72"/>
          <p:cNvSpPr>
            <a:spLocks noChangeArrowheads="1"/>
          </p:cNvSpPr>
          <p:nvPr/>
        </p:nvSpPr>
        <p:spPr bwMode="auto">
          <a:xfrm>
            <a:off x="7588675" y="8890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0" name="AutoShape 73"/>
          <p:cNvSpPr>
            <a:spLocks noChangeArrowheads="1"/>
          </p:cNvSpPr>
          <p:nvPr/>
        </p:nvSpPr>
        <p:spPr bwMode="auto">
          <a:xfrm>
            <a:off x="7893475" y="3556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1" name="AutoShape 74"/>
          <p:cNvSpPr>
            <a:spLocks noChangeArrowheads="1"/>
          </p:cNvSpPr>
          <p:nvPr/>
        </p:nvSpPr>
        <p:spPr bwMode="auto">
          <a:xfrm>
            <a:off x="7741075" y="7366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2" name="AutoShape 75"/>
          <p:cNvSpPr>
            <a:spLocks noChangeArrowheads="1"/>
          </p:cNvSpPr>
          <p:nvPr/>
        </p:nvSpPr>
        <p:spPr bwMode="auto">
          <a:xfrm>
            <a:off x="7436275" y="11176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3" name="AutoShape 76"/>
          <p:cNvSpPr>
            <a:spLocks noChangeArrowheads="1"/>
          </p:cNvSpPr>
          <p:nvPr/>
        </p:nvSpPr>
        <p:spPr bwMode="auto">
          <a:xfrm>
            <a:off x="7207675" y="12700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4" name="Oval 71"/>
          <p:cNvSpPr>
            <a:spLocks noChangeArrowheads="1"/>
          </p:cNvSpPr>
          <p:nvPr/>
        </p:nvSpPr>
        <p:spPr bwMode="auto">
          <a:xfrm>
            <a:off x="8475663" y="2022475"/>
            <a:ext cx="217487" cy="187325"/>
          </a:xfrm>
          <a:prstGeom prst="ellipse">
            <a:avLst/>
          </a:prstGeom>
          <a:solidFill>
            <a:schemeClr val="accent1"/>
          </a:solidFill>
          <a:ln w="12700">
            <a:solidFill>
              <a:schemeClr val="tx1"/>
            </a:solidFill>
            <a:round/>
            <a:headEnd/>
            <a:tailEnd/>
          </a:ln>
        </p:spPr>
        <p:txBody>
          <a:bodyPr wrap="none" anchor="ctr"/>
          <a:lstStyle/>
          <a:p>
            <a:endParaRPr lang="en-CA"/>
          </a:p>
        </p:txBody>
      </p:sp>
      <p:sp>
        <p:nvSpPr>
          <p:cNvPr id="61515" name="Oval 72"/>
          <p:cNvSpPr>
            <a:spLocks noChangeArrowheads="1"/>
          </p:cNvSpPr>
          <p:nvPr/>
        </p:nvSpPr>
        <p:spPr bwMode="auto">
          <a:xfrm>
            <a:off x="8812213" y="2590800"/>
            <a:ext cx="217487" cy="185738"/>
          </a:xfrm>
          <a:prstGeom prst="ellipse">
            <a:avLst/>
          </a:prstGeom>
          <a:solidFill>
            <a:schemeClr val="tx1"/>
          </a:solidFill>
          <a:ln w="12700">
            <a:solidFill>
              <a:schemeClr val="tx1"/>
            </a:solidFill>
            <a:round/>
            <a:headEnd/>
            <a:tailEnd/>
          </a:ln>
        </p:spPr>
        <p:txBody>
          <a:bodyPr wrap="none" anchor="ctr"/>
          <a:lstStyle/>
          <a:p>
            <a:endParaRPr lang="en-CA"/>
          </a:p>
        </p:txBody>
      </p:sp>
      <p:sp>
        <p:nvSpPr>
          <p:cNvPr id="61516" name="Oval 74"/>
          <p:cNvSpPr>
            <a:spLocks noChangeArrowheads="1"/>
          </p:cNvSpPr>
          <p:nvPr/>
        </p:nvSpPr>
        <p:spPr bwMode="auto">
          <a:xfrm>
            <a:off x="8047038" y="2590800"/>
            <a:ext cx="217487" cy="185738"/>
          </a:xfrm>
          <a:prstGeom prst="ellipse">
            <a:avLst/>
          </a:prstGeom>
          <a:solidFill>
            <a:schemeClr val="tx1"/>
          </a:solidFill>
          <a:ln w="12700">
            <a:solidFill>
              <a:schemeClr val="tx1"/>
            </a:solidFill>
            <a:round/>
            <a:headEnd/>
            <a:tailEnd/>
          </a:ln>
        </p:spPr>
        <p:txBody>
          <a:bodyPr wrap="none" anchor="ctr"/>
          <a:lstStyle/>
          <a:p>
            <a:endParaRPr lang="en-CA"/>
          </a:p>
        </p:txBody>
      </p:sp>
      <p:cxnSp>
        <p:nvCxnSpPr>
          <p:cNvPr id="61517" name="AutoShape 78"/>
          <p:cNvCxnSpPr>
            <a:cxnSpLocks noChangeShapeType="1"/>
            <a:endCxn id="61514" idx="4"/>
          </p:cNvCxnSpPr>
          <p:nvPr/>
        </p:nvCxnSpPr>
        <p:spPr bwMode="auto">
          <a:xfrm flipV="1">
            <a:off x="8156575" y="2209800"/>
            <a:ext cx="428625" cy="37623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18" name="AutoShape 79"/>
          <p:cNvCxnSpPr>
            <a:cxnSpLocks noChangeShapeType="1"/>
            <a:stCxn id="61514" idx="4"/>
          </p:cNvCxnSpPr>
          <p:nvPr/>
        </p:nvCxnSpPr>
        <p:spPr bwMode="auto">
          <a:xfrm>
            <a:off x="8585200" y="2209800"/>
            <a:ext cx="336550" cy="376238"/>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1519" name="AutoShape 82"/>
          <p:cNvCxnSpPr>
            <a:cxnSpLocks noChangeShapeType="1"/>
          </p:cNvCxnSpPr>
          <p:nvPr/>
        </p:nvCxnSpPr>
        <p:spPr bwMode="auto">
          <a:xfrm flipV="1">
            <a:off x="8585200" y="1870075"/>
            <a:ext cx="1588" cy="1666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520" name="Text Box 83"/>
          <p:cNvSpPr txBox="1">
            <a:spLocks noChangeArrowheads="1"/>
          </p:cNvSpPr>
          <p:nvPr/>
        </p:nvSpPr>
        <p:spPr bwMode="auto">
          <a:xfrm>
            <a:off x="8004175" y="2762250"/>
            <a:ext cx="406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latin typeface="Times New Roman" charset="0"/>
              </a:rPr>
              <a:t>A</a:t>
            </a:r>
          </a:p>
        </p:txBody>
      </p:sp>
      <p:sp>
        <p:nvSpPr>
          <p:cNvPr id="61521" name="Text Box 84"/>
          <p:cNvSpPr txBox="1">
            <a:spLocks noChangeArrowheads="1"/>
          </p:cNvSpPr>
          <p:nvPr/>
        </p:nvSpPr>
        <p:spPr bwMode="auto">
          <a:xfrm>
            <a:off x="8788400" y="2762250"/>
            <a:ext cx="34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smtClean="0">
                <a:latin typeface="Times New Roman" charset="0"/>
              </a:rPr>
              <a:t>I</a:t>
            </a:r>
            <a:endParaRPr lang="en-US" sz="1800" i="1" dirty="0">
              <a:latin typeface="Times New Roman" charset="0"/>
            </a:endParaRPr>
          </a:p>
        </p:txBody>
      </p:sp>
      <p:sp>
        <p:nvSpPr>
          <p:cNvPr id="61522" name="Text Box 85"/>
          <p:cNvSpPr txBox="1">
            <a:spLocks noChangeArrowheads="1"/>
          </p:cNvSpPr>
          <p:nvPr/>
        </p:nvSpPr>
        <p:spPr bwMode="auto">
          <a:xfrm>
            <a:off x="8628063" y="1559856"/>
            <a:ext cx="392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latin typeface="Times New Roman" charset="0"/>
              </a:rPr>
              <a:t>Y</a:t>
            </a:r>
          </a:p>
        </p:txBody>
      </p:sp>
    </p:spTree>
    <p:extLst>
      <p:ext uri="{BB962C8B-B14F-4D97-AF65-F5344CB8AC3E}">
        <p14:creationId xmlns:p14="http://schemas.microsoft.com/office/powerpoint/2010/main" val="2396972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90"/>
                                        </p:tgtEl>
                                        <p:attrNameLst>
                                          <p:attrName>style.visibility</p:attrName>
                                        </p:attrNameLst>
                                      </p:cBhvr>
                                      <p:to>
                                        <p:strVal val="visible"/>
                                      </p:to>
                                    </p:set>
                                    <p:anim calcmode="lin" valueType="num">
                                      <p:cBhvr>
                                        <p:cTn id="7" dur="500" fill="hold"/>
                                        <p:tgtEl>
                                          <p:spTgt spid="69690"/>
                                        </p:tgtEl>
                                        <p:attrNameLst>
                                          <p:attrName>ppt_w</p:attrName>
                                        </p:attrNameLst>
                                      </p:cBhvr>
                                      <p:tavLst>
                                        <p:tav tm="0">
                                          <p:val>
                                            <p:fltVal val="0"/>
                                          </p:val>
                                        </p:tav>
                                        <p:tav tm="100000">
                                          <p:val>
                                            <p:strVal val="#ppt_w"/>
                                          </p:val>
                                        </p:tav>
                                      </p:tavLst>
                                    </p:anim>
                                    <p:anim calcmode="lin" valueType="num">
                                      <p:cBhvr>
                                        <p:cTn id="8" dur="500" fill="hold"/>
                                        <p:tgtEl>
                                          <p:spTgt spid="69690"/>
                                        </p:tgtEl>
                                        <p:attrNameLst>
                                          <p:attrName>ppt_h</p:attrName>
                                        </p:attrNameLst>
                                      </p:cBhvr>
                                      <p:tavLst>
                                        <p:tav tm="0">
                                          <p:val>
                                            <p:fltVal val="0"/>
                                          </p:val>
                                        </p:tav>
                                        <p:tav tm="100000">
                                          <p:val>
                                            <p:strVal val="#ppt_h"/>
                                          </p:val>
                                        </p:tav>
                                      </p:tavLst>
                                    </p:anim>
                                  </p:childTnLst>
                                </p:cTn>
                              </p:par>
                              <p:par>
                                <p:cTn id="9" presetID="61" presetClass="path" presetSubtype="0" accel="50000" decel="50000" fill="hold" grpId="1" nodeType="withEffect">
                                  <p:stCondLst>
                                    <p:cond delay="0"/>
                                  </p:stCondLst>
                                  <p:childTnLst>
                                    <p:animMotion origin="layout" path="M 0 0  C -0.008 0.01065  -0.017 0.02131  -0.021 0.03463  C -0.025 0.04928  -0.027 0.06659  -0.029 0.0839  C -0.031 0.10122  -0.029 0.11587  -0.027 0.13185  C -0.025 0.1465  -0.022 0.16248  -0.015 0.1758  C -0.009 0.18911  0.001 0.19977  0.012 0.20776  C 0.022 0.21575  0.034 0.22108  0.046 0.22374  C 0.058 0.2264  0.07 0.2264  0.081 0.22374  C 0.093 0.22108  0.104 0.21442  0.113 0.20376  C 0.122 0.19444  0.13 0.18246  0.134 0.16781  C 0.139 0.15449  0.141 0.13584  0.141 0.12119  C 0.142 0.10654  0.141 0.08923  0.136 0.07458  C 0.131 0.06126  0.122 0.05061  0.11 0.04528  C 0.098 0.04129  0.086 0.04661  0.078 0.05594  C 0.071 0.06526  0.066 0.07991  0.065 0.09722  C 0.065 0.11453  0.066 0.13052  0.071 0.14383  C 0.076 0.15715  0.075 0.15982  0.095 0.17713  C 0.113 0.19577  0.131 0.19045  0.142 0.19178  C 0.153 0.19178  0.162 0.18645  0.173 0.18112  C 0.185 0.17446  0.195 0.16248  0.202 0.15182  C 0.209 0.14117  0.212 0.12785  0.216 0.10654  C 0.219 0.08523  0.219 0.07458  0.219 0.0586  C 0.219 0.04262  0.219 0.02664  0.219 0.01065  E" pathEditMode="relative" ptsTypes="">
                                      <p:cBhvr>
                                        <p:cTn id="10" dur="2000" fill="hold"/>
                                        <p:tgtEl>
                                          <p:spTgt spid="69690"/>
                                        </p:tgtEl>
                                        <p:attrNameLst>
                                          <p:attrName>ppt_x</p:attrName>
                                          <p:attrName>ppt_y</p:attrName>
                                        </p:attrNameLst>
                                      </p:cBhvr>
                                    </p:animMotion>
                                  </p:childTnLst>
                                </p:cTn>
                              </p:par>
                            </p:childTnLst>
                          </p:cTn>
                        </p:par>
                        <p:par>
                          <p:cTn id="11" fill="hold" nodeType="afterGroup">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69693"/>
                                        </p:tgtEl>
                                        <p:attrNameLst>
                                          <p:attrName>style.visibility</p:attrName>
                                        </p:attrNameLst>
                                      </p:cBhvr>
                                      <p:to>
                                        <p:strVal val="visible"/>
                                      </p:to>
                                    </p:set>
                                    <p:anim calcmode="lin" valueType="num">
                                      <p:cBhvr>
                                        <p:cTn id="14" dur="500" fill="hold"/>
                                        <p:tgtEl>
                                          <p:spTgt spid="69693"/>
                                        </p:tgtEl>
                                        <p:attrNameLst>
                                          <p:attrName>ppt_w</p:attrName>
                                        </p:attrNameLst>
                                      </p:cBhvr>
                                      <p:tavLst>
                                        <p:tav tm="0">
                                          <p:val>
                                            <p:fltVal val="0"/>
                                          </p:val>
                                        </p:tav>
                                        <p:tav tm="100000">
                                          <p:val>
                                            <p:strVal val="#ppt_w"/>
                                          </p:val>
                                        </p:tav>
                                      </p:tavLst>
                                    </p:anim>
                                    <p:anim calcmode="lin" valueType="num">
                                      <p:cBhvr>
                                        <p:cTn id="15" dur="500" fill="hold"/>
                                        <p:tgtEl>
                                          <p:spTgt spid="696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90" grpId="0" animBg="1"/>
      <p:bldP spid="69690" grpId="1" animBg="1"/>
      <p:bldP spid="6969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p:nvPr>
        </p:nvSpPr>
        <p:spPr/>
        <p:txBody>
          <a:bodyPr/>
          <a:lstStyle/>
          <a:p>
            <a:pPr eaLnBrk="1" hangingPunct="1"/>
            <a:r>
              <a:rPr lang="en-US">
                <a:latin typeface="Arial" charset="0"/>
                <a:ea typeface="ＭＳ Ｐゴシック" charset="0"/>
                <a:cs typeface="ＭＳ Ｐゴシック" charset="0"/>
              </a:rPr>
              <a:t>Classification</a:t>
            </a:r>
          </a:p>
        </p:txBody>
      </p:sp>
      <p:sp>
        <p:nvSpPr>
          <p:cNvPr id="63490" name="Line 3"/>
          <p:cNvSpPr>
            <a:spLocks noChangeShapeType="1"/>
          </p:cNvSpPr>
          <p:nvPr/>
        </p:nvSpPr>
        <p:spPr bwMode="auto">
          <a:xfrm flipV="1">
            <a:off x="1600200" y="1828800"/>
            <a:ext cx="0" cy="419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1" name="Line 4"/>
          <p:cNvSpPr>
            <a:spLocks noChangeShapeType="1"/>
          </p:cNvSpPr>
          <p:nvPr/>
        </p:nvSpPr>
        <p:spPr bwMode="auto">
          <a:xfrm>
            <a:off x="1371600" y="5791200"/>
            <a:ext cx="6324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2" name="Text Box 7"/>
          <p:cNvSpPr txBox="1">
            <a:spLocks noChangeArrowheads="1"/>
          </p:cNvSpPr>
          <p:nvPr/>
        </p:nvSpPr>
        <p:spPr bwMode="auto">
          <a:xfrm>
            <a:off x="5394325" y="3935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493" name="Text Box 8"/>
          <p:cNvSpPr txBox="1">
            <a:spLocks noChangeArrowheads="1"/>
          </p:cNvSpPr>
          <p:nvPr/>
        </p:nvSpPr>
        <p:spPr bwMode="auto">
          <a:xfrm>
            <a:off x="3352800" y="2743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4" name="Text Box 9"/>
          <p:cNvSpPr txBox="1">
            <a:spLocks noChangeArrowheads="1"/>
          </p:cNvSpPr>
          <p:nvPr/>
        </p:nvSpPr>
        <p:spPr bwMode="auto">
          <a:xfrm>
            <a:off x="3581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5" name="Text Box 10"/>
          <p:cNvSpPr txBox="1">
            <a:spLocks noChangeArrowheads="1"/>
          </p:cNvSpPr>
          <p:nvPr/>
        </p:nvSpPr>
        <p:spPr bwMode="auto">
          <a:xfrm>
            <a:off x="3048000" y="4876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6" name="Text Box 11"/>
          <p:cNvSpPr txBox="1">
            <a:spLocks noChangeArrowheads="1"/>
          </p:cNvSpPr>
          <p:nvPr/>
        </p:nvSpPr>
        <p:spPr bwMode="auto">
          <a:xfrm>
            <a:off x="4343400" y="2819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7" name="Text Box 12"/>
          <p:cNvSpPr txBox="1">
            <a:spLocks noChangeArrowheads="1"/>
          </p:cNvSpPr>
          <p:nvPr/>
        </p:nvSpPr>
        <p:spPr bwMode="auto">
          <a:xfrm>
            <a:off x="63246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8" name="Text Box 13"/>
          <p:cNvSpPr txBox="1">
            <a:spLocks noChangeArrowheads="1"/>
          </p:cNvSpPr>
          <p:nvPr/>
        </p:nvSpPr>
        <p:spPr bwMode="auto">
          <a:xfrm>
            <a:off x="21336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9" name="Text Box 14"/>
          <p:cNvSpPr txBox="1">
            <a:spLocks noChangeArrowheads="1"/>
          </p:cNvSpPr>
          <p:nvPr/>
        </p:nvSpPr>
        <p:spPr bwMode="auto">
          <a:xfrm>
            <a:off x="4724400" y="2209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0" name="Text Box 15"/>
          <p:cNvSpPr txBox="1">
            <a:spLocks noChangeArrowheads="1"/>
          </p:cNvSpPr>
          <p:nvPr/>
        </p:nvSpPr>
        <p:spPr bwMode="auto">
          <a:xfrm>
            <a:off x="72390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1" name="Text Box 16"/>
          <p:cNvSpPr txBox="1">
            <a:spLocks noChangeArrowheads="1"/>
          </p:cNvSpPr>
          <p:nvPr/>
        </p:nvSpPr>
        <p:spPr bwMode="auto">
          <a:xfrm>
            <a:off x="65532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2" name="Text Box 17"/>
          <p:cNvSpPr txBox="1">
            <a:spLocks noChangeArrowheads="1"/>
          </p:cNvSpPr>
          <p:nvPr/>
        </p:nvSpPr>
        <p:spPr bwMode="auto">
          <a:xfrm>
            <a:off x="4724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3" name="Text Box 18"/>
          <p:cNvSpPr txBox="1">
            <a:spLocks noChangeArrowheads="1"/>
          </p:cNvSpPr>
          <p:nvPr/>
        </p:nvSpPr>
        <p:spPr bwMode="auto">
          <a:xfrm>
            <a:off x="2895600" y="1981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4" name="Text Box 19"/>
          <p:cNvSpPr txBox="1">
            <a:spLocks noChangeArrowheads="1"/>
          </p:cNvSpPr>
          <p:nvPr/>
        </p:nvSpPr>
        <p:spPr bwMode="auto">
          <a:xfrm>
            <a:off x="4495800" y="4800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5" name="Text Box 20"/>
          <p:cNvSpPr txBox="1">
            <a:spLocks noChangeArrowheads="1"/>
          </p:cNvSpPr>
          <p:nvPr/>
        </p:nvSpPr>
        <p:spPr bwMode="auto">
          <a:xfrm>
            <a:off x="3962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6" name="Text Box 21"/>
          <p:cNvSpPr txBox="1">
            <a:spLocks noChangeArrowheads="1"/>
          </p:cNvSpPr>
          <p:nvPr/>
        </p:nvSpPr>
        <p:spPr bwMode="auto">
          <a:xfrm>
            <a:off x="32766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7" name="Text Box 22"/>
          <p:cNvSpPr txBox="1">
            <a:spLocks noChangeArrowheads="1"/>
          </p:cNvSpPr>
          <p:nvPr/>
        </p:nvSpPr>
        <p:spPr bwMode="auto">
          <a:xfrm>
            <a:off x="4267200" y="3505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8" name="Text Box 23"/>
          <p:cNvSpPr txBox="1">
            <a:spLocks noChangeArrowheads="1"/>
          </p:cNvSpPr>
          <p:nvPr/>
        </p:nvSpPr>
        <p:spPr bwMode="auto">
          <a:xfrm>
            <a:off x="39624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9" name="Text Box 24"/>
          <p:cNvSpPr txBox="1">
            <a:spLocks noChangeArrowheads="1"/>
          </p:cNvSpPr>
          <p:nvPr/>
        </p:nvSpPr>
        <p:spPr bwMode="auto">
          <a:xfrm>
            <a:off x="27432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10" name="Text Box 25"/>
          <p:cNvSpPr txBox="1">
            <a:spLocks noChangeArrowheads="1"/>
          </p:cNvSpPr>
          <p:nvPr/>
        </p:nvSpPr>
        <p:spPr bwMode="auto">
          <a:xfrm>
            <a:off x="5105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11" name="Text Box 26"/>
          <p:cNvSpPr txBox="1">
            <a:spLocks noChangeArrowheads="1"/>
          </p:cNvSpPr>
          <p:nvPr/>
        </p:nvSpPr>
        <p:spPr bwMode="auto">
          <a:xfrm>
            <a:off x="3048000" y="4038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12" name="Text Box 27"/>
          <p:cNvSpPr txBox="1">
            <a:spLocks noChangeArrowheads="1"/>
          </p:cNvSpPr>
          <p:nvPr/>
        </p:nvSpPr>
        <p:spPr bwMode="auto">
          <a:xfrm>
            <a:off x="5181600" y="2514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13" name="Text Box 28"/>
          <p:cNvSpPr txBox="1">
            <a:spLocks noChangeArrowheads="1"/>
          </p:cNvSpPr>
          <p:nvPr/>
        </p:nvSpPr>
        <p:spPr bwMode="auto">
          <a:xfrm>
            <a:off x="5546725" y="40878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4" name="Text Box 29"/>
          <p:cNvSpPr txBox="1">
            <a:spLocks noChangeArrowheads="1"/>
          </p:cNvSpPr>
          <p:nvPr/>
        </p:nvSpPr>
        <p:spPr bwMode="auto">
          <a:xfrm>
            <a:off x="5699125" y="42402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5" name="Text Box 30"/>
          <p:cNvSpPr txBox="1">
            <a:spLocks noChangeArrowheads="1"/>
          </p:cNvSpPr>
          <p:nvPr/>
        </p:nvSpPr>
        <p:spPr bwMode="auto">
          <a:xfrm>
            <a:off x="6324600" y="4419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6" name="Text Box 31"/>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7" name="Text Box 32"/>
          <p:cNvSpPr txBox="1">
            <a:spLocks noChangeArrowheads="1"/>
          </p:cNvSpPr>
          <p:nvPr/>
        </p:nvSpPr>
        <p:spPr bwMode="auto">
          <a:xfrm>
            <a:off x="6248400" y="3505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8" name="Text Box 33"/>
          <p:cNvSpPr txBox="1">
            <a:spLocks noChangeArrowheads="1"/>
          </p:cNvSpPr>
          <p:nvPr/>
        </p:nvSpPr>
        <p:spPr bwMode="auto">
          <a:xfrm>
            <a:off x="4876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9" name="Text Box 34"/>
          <p:cNvSpPr txBox="1">
            <a:spLocks noChangeArrowheads="1"/>
          </p:cNvSpPr>
          <p:nvPr/>
        </p:nvSpPr>
        <p:spPr bwMode="auto">
          <a:xfrm>
            <a:off x="5334000" y="4800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0" name="Text Box 35"/>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1" name="Text Box 36"/>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2" name="Text Box 37"/>
          <p:cNvSpPr txBox="1">
            <a:spLocks noChangeArrowheads="1"/>
          </p:cNvSpPr>
          <p:nvPr/>
        </p:nvSpPr>
        <p:spPr bwMode="auto">
          <a:xfrm>
            <a:off x="4724400" y="4495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3" name="Text Box 38"/>
          <p:cNvSpPr txBox="1">
            <a:spLocks noChangeArrowheads="1"/>
          </p:cNvSpPr>
          <p:nvPr/>
        </p:nvSpPr>
        <p:spPr bwMode="auto">
          <a:xfrm>
            <a:off x="6781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4" name="Text Box 39"/>
          <p:cNvSpPr txBox="1">
            <a:spLocks noChangeArrowheads="1"/>
          </p:cNvSpPr>
          <p:nvPr/>
        </p:nvSpPr>
        <p:spPr bwMode="auto">
          <a:xfrm>
            <a:off x="5486400" y="3276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5" name="Text Box 40"/>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6" name="Text Box 41"/>
          <p:cNvSpPr txBox="1">
            <a:spLocks noChangeArrowheads="1"/>
          </p:cNvSpPr>
          <p:nvPr/>
        </p:nvSpPr>
        <p:spPr bwMode="auto">
          <a:xfrm>
            <a:off x="5486400" y="5105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7" name="Text Box 42"/>
          <p:cNvSpPr txBox="1">
            <a:spLocks noChangeArrowheads="1"/>
          </p:cNvSpPr>
          <p:nvPr/>
        </p:nvSpPr>
        <p:spPr bwMode="auto">
          <a:xfrm>
            <a:off x="5867400" y="3733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8" name="Text Box 43"/>
          <p:cNvSpPr txBox="1">
            <a:spLocks noChangeArrowheads="1"/>
          </p:cNvSpPr>
          <p:nvPr/>
        </p:nvSpPr>
        <p:spPr bwMode="auto">
          <a:xfrm>
            <a:off x="5867400" y="3048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9" name="Text Box 44"/>
          <p:cNvSpPr txBox="1">
            <a:spLocks noChangeArrowheads="1"/>
          </p:cNvSpPr>
          <p:nvPr/>
        </p:nvSpPr>
        <p:spPr bwMode="auto">
          <a:xfrm>
            <a:off x="6248400" y="3962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30" name="Text Box 45"/>
          <p:cNvSpPr txBox="1">
            <a:spLocks noChangeArrowheads="1"/>
          </p:cNvSpPr>
          <p:nvPr/>
        </p:nvSpPr>
        <p:spPr bwMode="auto">
          <a:xfrm>
            <a:off x="6705600" y="4648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31" name="Text Box 46"/>
          <p:cNvSpPr txBox="1">
            <a:spLocks noChangeArrowheads="1"/>
          </p:cNvSpPr>
          <p:nvPr/>
        </p:nvSpPr>
        <p:spPr bwMode="auto">
          <a:xfrm>
            <a:off x="7010400" y="4191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32" name="Text Box 47"/>
          <p:cNvSpPr txBox="1">
            <a:spLocks noChangeArrowheads="1"/>
          </p:cNvSpPr>
          <p:nvPr/>
        </p:nvSpPr>
        <p:spPr bwMode="auto">
          <a:xfrm>
            <a:off x="3200400" y="3733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3" name="Text Box 48"/>
          <p:cNvSpPr txBox="1">
            <a:spLocks noChangeArrowheads="1"/>
          </p:cNvSpPr>
          <p:nvPr/>
        </p:nvSpPr>
        <p:spPr bwMode="auto">
          <a:xfrm>
            <a:off x="34290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4" name="Text Box 49"/>
          <p:cNvSpPr txBox="1">
            <a:spLocks noChangeArrowheads="1"/>
          </p:cNvSpPr>
          <p:nvPr/>
        </p:nvSpPr>
        <p:spPr bwMode="auto">
          <a:xfrm>
            <a:off x="19812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5" name="Text Box 50"/>
          <p:cNvSpPr txBox="1">
            <a:spLocks noChangeArrowheads="1"/>
          </p:cNvSpPr>
          <p:nvPr/>
        </p:nvSpPr>
        <p:spPr bwMode="auto">
          <a:xfrm>
            <a:off x="2743200" y="2971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6" name="Text Box 51"/>
          <p:cNvSpPr txBox="1">
            <a:spLocks noChangeArrowheads="1"/>
          </p:cNvSpPr>
          <p:nvPr/>
        </p:nvSpPr>
        <p:spPr bwMode="auto">
          <a:xfrm>
            <a:off x="3124200" y="4648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7" name="Text Box 52"/>
          <p:cNvSpPr txBox="1">
            <a:spLocks noChangeArrowheads="1"/>
          </p:cNvSpPr>
          <p:nvPr/>
        </p:nvSpPr>
        <p:spPr bwMode="auto">
          <a:xfrm>
            <a:off x="25908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8" name="Text Box 53"/>
          <p:cNvSpPr txBox="1">
            <a:spLocks noChangeArrowheads="1"/>
          </p:cNvSpPr>
          <p:nvPr/>
        </p:nvSpPr>
        <p:spPr bwMode="auto">
          <a:xfrm>
            <a:off x="5791200" y="2057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9" name="Text Box 54"/>
          <p:cNvSpPr txBox="1">
            <a:spLocks noChangeArrowheads="1"/>
          </p:cNvSpPr>
          <p:nvPr/>
        </p:nvSpPr>
        <p:spPr bwMode="auto">
          <a:xfrm>
            <a:off x="6934200" y="2286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40" name="Text Box 55"/>
          <p:cNvSpPr txBox="1">
            <a:spLocks noChangeArrowheads="1"/>
          </p:cNvSpPr>
          <p:nvPr/>
        </p:nvSpPr>
        <p:spPr bwMode="auto">
          <a:xfrm>
            <a:off x="60198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77880" name="Line 56"/>
          <p:cNvSpPr>
            <a:spLocks noChangeShapeType="1"/>
          </p:cNvSpPr>
          <p:nvPr/>
        </p:nvSpPr>
        <p:spPr bwMode="auto">
          <a:xfrm flipV="1">
            <a:off x="3352800" y="1752600"/>
            <a:ext cx="1524000" cy="40386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42" name="Text Box 57"/>
          <p:cNvSpPr txBox="1">
            <a:spLocks noChangeArrowheads="1"/>
          </p:cNvSpPr>
          <p:nvPr/>
        </p:nvSpPr>
        <p:spPr bwMode="auto">
          <a:xfrm>
            <a:off x="593725" y="6145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63543" name="Text Box 58"/>
          <p:cNvSpPr txBox="1">
            <a:spLocks noChangeArrowheads="1"/>
          </p:cNvSpPr>
          <p:nvPr/>
        </p:nvSpPr>
        <p:spPr bwMode="auto">
          <a:xfrm>
            <a:off x="2743200" y="1295400"/>
            <a:ext cx="322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Artificial Neural Network</a:t>
            </a:r>
          </a:p>
        </p:txBody>
      </p:sp>
      <p:sp>
        <p:nvSpPr>
          <p:cNvPr id="63544" name="Text Box 59"/>
          <p:cNvSpPr txBox="1">
            <a:spLocks noChangeArrowheads="1"/>
          </p:cNvSpPr>
          <p:nvPr/>
        </p:nvSpPr>
        <p:spPr bwMode="auto">
          <a:xfrm>
            <a:off x="5486400" y="2819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77885" name="Freeform 61"/>
          <p:cNvSpPr>
            <a:spLocks/>
          </p:cNvSpPr>
          <p:nvPr/>
        </p:nvSpPr>
        <p:spPr bwMode="auto">
          <a:xfrm>
            <a:off x="5257800" y="1981200"/>
            <a:ext cx="1854200" cy="3987800"/>
          </a:xfrm>
          <a:custGeom>
            <a:avLst/>
            <a:gdLst>
              <a:gd name="T0" fmla="*/ 2147483647 w 1168"/>
              <a:gd name="T1" fmla="*/ 2147483647 h 2512"/>
              <a:gd name="T2" fmla="*/ 2147483647 w 1168"/>
              <a:gd name="T3" fmla="*/ 2147483647 h 2512"/>
              <a:gd name="T4" fmla="*/ 2147483647 w 1168"/>
              <a:gd name="T5" fmla="*/ 2147483647 h 2512"/>
              <a:gd name="T6" fmla="*/ 2147483647 w 1168"/>
              <a:gd name="T7" fmla="*/ 0 h 2512"/>
              <a:gd name="T8" fmla="*/ 0 60000 65536"/>
              <a:gd name="T9" fmla="*/ 0 60000 65536"/>
              <a:gd name="T10" fmla="*/ 0 60000 65536"/>
              <a:gd name="T11" fmla="*/ 0 60000 65536"/>
              <a:gd name="T12" fmla="*/ 0 w 1168"/>
              <a:gd name="T13" fmla="*/ 0 h 2512"/>
              <a:gd name="T14" fmla="*/ 1168 w 1168"/>
              <a:gd name="T15" fmla="*/ 2512 h 2512"/>
            </a:gdLst>
            <a:ahLst/>
            <a:cxnLst>
              <a:cxn ang="T8">
                <a:pos x="T0" y="T1"/>
              </a:cxn>
              <a:cxn ang="T9">
                <a:pos x="T2" y="T3"/>
              </a:cxn>
              <a:cxn ang="T10">
                <a:pos x="T4" y="T5"/>
              </a:cxn>
              <a:cxn ang="T11">
                <a:pos x="T6" y="T7"/>
              </a:cxn>
            </a:cxnLst>
            <a:rect l="T12" t="T13" r="T14" b="T15"/>
            <a:pathLst>
              <a:path w="1168" h="2512">
                <a:moveTo>
                  <a:pt x="64" y="2400"/>
                </a:moveTo>
                <a:cubicBezTo>
                  <a:pt x="32" y="2456"/>
                  <a:pt x="0" y="2512"/>
                  <a:pt x="64" y="2304"/>
                </a:cubicBezTo>
                <a:cubicBezTo>
                  <a:pt x="128" y="2096"/>
                  <a:pt x="264" y="1536"/>
                  <a:pt x="448" y="1152"/>
                </a:cubicBezTo>
                <a:cubicBezTo>
                  <a:pt x="632" y="768"/>
                  <a:pt x="900" y="384"/>
                  <a:pt x="1168" y="0"/>
                </a:cubicBezTo>
              </a:path>
            </a:pathLst>
          </a:custGeom>
          <a:noFill/>
          <a:ln w="2540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87" name="Freeform 63"/>
          <p:cNvSpPr>
            <a:spLocks/>
          </p:cNvSpPr>
          <p:nvPr/>
        </p:nvSpPr>
        <p:spPr bwMode="auto">
          <a:xfrm>
            <a:off x="4965700" y="2438400"/>
            <a:ext cx="2730500" cy="3352800"/>
          </a:xfrm>
          <a:custGeom>
            <a:avLst/>
            <a:gdLst>
              <a:gd name="T0" fmla="*/ 2147483647 w 1720"/>
              <a:gd name="T1" fmla="*/ 2147483647 h 2112"/>
              <a:gd name="T2" fmla="*/ 2147483647 w 1720"/>
              <a:gd name="T3" fmla="*/ 2147483647 h 2112"/>
              <a:gd name="T4" fmla="*/ 2147483647 w 1720"/>
              <a:gd name="T5" fmla="*/ 2147483647 h 2112"/>
              <a:gd name="T6" fmla="*/ 2147483647 w 1720"/>
              <a:gd name="T7" fmla="*/ 2147483647 h 2112"/>
              <a:gd name="T8" fmla="*/ 2147483647 w 1720"/>
              <a:gd name="T9" fmla="*/ 2147483647 h 2112"/>
              <a:gd name="T10" fmla="*/ 2147483647 w 1720"/>
              <a:gd name="T11" fmla="*/ 2147483647 h 2112"/>
              <a:gd name="T12" fmla="*/ 2147483647 w 1720"/>
              <a:gd name="T13" fmla="*/ 0 h 2112"/>
              <a:gd name="T14" fmla="*/ 0 60000 65536"/>
              <a:gd name="T15" fmla="*/ 0 60000 65536"/>
              <a:gd name="T16" fmla="*/ 0 60000 65536"/>
              <a:gd name="T17" fmla="*/ 0 60000 65536"/>
              <a:gd name="T18" fmla="*/ 0 60000 65536"/>
              <a:gd name="T19" fmla="*/ 0 60000 65536"/>
              <a:gd name="T20" fmla="*/ 0 60000 65536"/>
              <a:gd name="T21" fmla="*/ 0 w 1720"/>
              <a:gd name="T22" fmla="*/ 0 h 2112"/>
              <a:gd name="T23" fmla="*/ 1720 w 1720"/>
              <a:gd name="T24" fmla="*/ 2112 h 2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2112">
                <a:moveTo>
                  <a:pt x="184" y="2112"/>
                </a:moveTo>
                <a:cubicBezTo>
                  <a:pt x="148" y="1908"/>
                  <a:pt x="112" y="1704"/>
                  <a:pt x="88" y="1488"/>
                </a:cubicBezTo>
                <a:cubicBezTo>
                  <a:pt x="64" y="1272"/>
                  <a:pt x="0" y="992"/>
                  <a:pt x="40" y="816"/>
                </a:cubicBezTo>
                <a:cubicBezTo>
                  <a:pt x="80" y="640"/>
                  <a:pt x="224" y="536"/>
                  <a:pt x="328" y="432"/>
                </a:cubicBezTo>
                <a:cubicBezTo>
                  <a:pt x="432" y="328"/>
                  <a:pt x="512" y="256"/>
                  <a:pt x="664" y="192"/>
                </a:cubicBezTo>
                <a:cubicBezTo>
                  <a:pt x="816" y="128"/>
                  <a:pt x="1064" y="80"/>
                  <a:pt x="1240" y="48"/>
                </a:cubicBezTo>
                <a:cubicBezTo>
                  <a:pt x="1416" y="16"/>
                  <a:pt x="1640" y="8"/>
                  <a:pt x="1720" y="0"/>
                </a:cubicBezTo>
              </a:path>
            </a:pathLst>
          </a:custGeom>
          <a:noFill/>
          <a:ln w="2540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88" name="Freeform 64"/>
          <p:cNvSpPr>
            <a:spLocks/>
          </p:cNvSpPr>
          <p:nvPr/>
        </p:nvSpPr>
        <p:spPr bwMode="auto">
          <a:xfrm>
            <a:off x="4699000" y="2806700"/>
            <a:ext cx="2921000" cy="2984500"/>
          </a:xfrm>
          <a:custGeom>
            <a:avLst/>
            <a:gdLst>
              <a:gd name="T0" fmla="*/ 2147483647 w 1840"/>
              <a:gd name="T1" fmla="*/ 2147483647 h 1880"/>
              <a:gd name="T2" fmla="*/ 2147483647 w 1840"/>
              <a:gd name="T3" fmla="*/ 2147483647 h 1880"/>
              <a:gd name="T4" fmla="*/ 2147483647 w 1840"/>
              <a:gd name="T5" fmla="*/ 2147483647 h 1880"/>
              <a:gd name="T6" fmla="*/ 2147483647 w 1840"/>
              <a:gd name="T7" fmla="*/ 2147483647 h 1880"/>
              <a:gd name="T8" fmla="*/ 2147483647 w 1840"/>
              <a:gd name="T9" fmla="*/ 2147483647 h 1880"/>
              <a:gd name="T10" fmla="*/ 2147483647 w 1840"/>
              <a:gd name="T11" fmla="*/ 2147483647 h 1880"/>
              <a:gd name="T12" fmla="*/ 2147483647 w 1840"/>
              <a:gd name="T13" fmla="*/ 2147483647 h 1880"/>
              <a:gd name="T14" fmla="*/ 2147483647 w 1840"/>
              <a:gd name="T15" fmla="*/ 2147483647 h 1880"/>
              <a:gd name="T16" fmla="*/ 2147483647 w 1840"/>
              <a:gd name="T17" fmla="*/ 2147483647 h 1880"/>
              <a:gd name="T18" fmla="*/ 2147483647 w 1840"/>
              <a:gd name="T19" fmla="*/ 2147483647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0"/>
              <a:gd name="T31" fmla="*/ 0 h 1880"/>
              <a:gd name="T32" fmla="*/ 1840 w 1840"/>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0" h="1880">
                <a:moveTo>
                  <a:pt x="496" y="1880"/>
                </a:moveTo>
                <a:cubicBezTo>
                  <a:pt x="416" y="1768"/>
                  <a:pt x="336" y="1656"/>
                  <a:pt x="256" y="1544"/>
                </a:cubicBezTo>
                <a:cubicBezTo>
                  <a:pt x="176" y="1432"/>
                  <a:pt x="32" y="1344"/>
                  <a:pt x="16" y="1208"/>
                </a:cubicBezTo>
                <a:cubicBezTo>
                  <a:pt x="0" y="1072"/>
                  <a:pt x="96" y="864"/>
                  <a:pt x="160" y="728"/>
                </a:cubicBezTo>
                <a:cubicBezTo>
                  <a:pt x="224" y="592"/>
                  <a:pt x="344" y="504"/>
                  <a:pt x="400" y="392"/>
                </a:cubicBezTo>
                <a:cubicBezTo>
                  <a:pt x="456" y="280"/>
                  <a:pt x="432" y="112"/>
                  <a:pt x="496" y="56"/>
                </a:cubicBezTo>
                <a:cubicBezTo>
                  <a:pt x="560" y="0"/>
                  <a:pt x="696" y="24"/>
                  <a:pt x="784" y="56"/>
                </a:cubicBezTo>
                <a:cubicBezTo>
                  <a:pt x="872" y="88"/>
                  <a:pt x="912" y="184"/>
                  <a:pt x="1024" y="248"/>
                </a:cubicBezTo>
                <a:cubicBezTo>
                  <a:pt x="1136" y="312"/>
                  <a:pt x="1320" y="384"/>
                  <a:pt x="1456" y="440"/>
                </a:cubicBezTo>
                <a:cubicBezTo>
                  <a:pt x="1592" y="496"/>
                  <a:pt x="1768" y="560"/>
                  <a:pt x="1840" y="584"/>
                </a:cubicBezTo>
              </a:path>
            </a:pathLst>
          </a:custGeom>
          <a:noFill/>
          <a:ln w="2540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68"/>
          <p:cNvGrpSpPr>
            <a:grpSpLocks/>
          </p:cNvGrpSpPr>
          <p:nvPr/>
        </p:nvGrpSpPr>
        <p:grpSpPr bwMode="auto">
          <a:xfrm>
            <a:off x="4695825" y="2819400"/>
            <a:ext cx="2921000" cy="2984500"/>
            <a:chOff x="2976" y="1776"/>
            <a:chExt cx="1840" cy="1880"/>
          </a:xfrm>
        </p:grpSpPr>
        <p:sp>
          <p:nvSpPr>
            <p:cNvPr id="62542" name="Freeform 66"/>
            <p:cNvSpPr>
              <a:spLocks/>
            </p:cNvSpPr>
            <p:nvPr/>
          </p:nvSpPr>
          <p:spPr bwMode="auto">
            <a:xfrm>
              <a:off x="2976" y="1776"/>
              <a:ext cx="1840" cy="1880"/>
            </a:xfrm>
            <a:custGeom>
              <a:avLst/>
              <a:gdLst>
                <a:gd name="T0" fmla="*/ 496 w 1840"/>
                <a:gd name="T1" fmla="*/ 1880 h 1880"/>
                <a:gd name="T2" fmla="*/ 256 w 1840"/>
                <a:gd name="T3" fmla="*/ 1544 h 1880"/>
                <a:gd name="T4" fmla="*/ 16 w 1840"/>
                <a:gd name="T5" fmla="*/ 1208 h 1880"/>
                <a:gd name="T6" fmla="*/ 160 w 1840"/>
                <a:gd name="T7" fmla="*/ 728 h 1880"/>
                <a:gd name="T8" fmla="*/ 400 w 1840"/>
                <a:gd name="T9" fmla="*/ 392 h 1880"/>
                <a:gd name="T10" fmla="*/ 496 w 1840"/>
                <a:gd name="T11" fmla="*/ 56 h 1880"/>
                <a:gd name="T12" fmla="*/ 784 w 1840"/>
                <a:gd name="T13" fmla="*/ 56 h 1880"/>
                <a:gd name="T14" fmla="*/ 1024 w 1840"/>
                <a:gd name="T15" fmla="*/ 248 h 1880"/>
                <a:gd name="T16" fmla="*/ 1456 w 1840"/>
                <a:gd name="T17" fmla="*/ 440 h 1880"/>
                <a:gd name="T18" fmla="*/ 1840 w 1840"/>
                <a:gd name="T19" fmla="*/ 584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0"/>
                <a:gd name="T31" fmla="*/ 0 h 1880"/>
                <a:gd name="T32" fmla="*/ 1840 w 1840"/>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0" h="1880">
                  <a:moveTo>
                    <a:pt x="496" y="1880"/>
                  </a:moveTo>
                  <a:cubicBezTo>
                    <a:pt x="416" y="1768"/>
                    <a:pt x="336" y="1656"/>
                    <a:pt x="256" y="1544"/>
                  </a:cubicBezTo>
                  <a:cubicBezTo>
                    <a:pt x="176" y="1432"/>
                    <a:pt x="32" y="1344"/>
                    <a:pt x="16" y="1208"/>
                  </a:cubicBezTo>
                  <a:cubicBezTo>
                    <a:pt x="0" y="1072"/>
                    <a:pt x="96" y="864"/>
                    <a:pt x="160" y="728"/>
                  </a:cubicBezTo>
                  <a:cubicBezTo>
                    <a:pt x="224" y="592"/>
                    <a:pt x="344" y="504"/>
                    <a:pt x="400" y="392"/>
                  </a:cubicBezTo>
                  <a:cubicBezTo>
                    <a:pt x="456" y="280"/>
                    <a:pt x="432" y="112"/>
                    <a:pt x="496" y="56"/>
                  </a:cubicBezTo>
                  <a:cubicBezTo>
                    <a:pt x="560" y="0"/>
                    <a:pt x="696" y="24"/>
                    <a:pt x="784" y="56"/>
                  </a:cubicBezTo>
                  <a:cubicBezTo>
                    <a:pt x="872" y="88"/>
                    <a:pt x="912" y="184"/>
                    <a:pt x="1024" y="248"/>
                  </a:cubicBezTo>
                  <a:cubicBezTo>
                    <a:pt x="1136" y="312"/>
                    <a:pt x="1320" y="384"/>
                    <a:pt x="1456" y="440"/>
                  </a:cubicBezTo>
                  <a:cubicBezTo>
                    <a:pt x="1592" y="496"/>
                    <a:pt x="1768" y="560"/>
                    <a:pt x="1840" y="584"/>
                  </a:cubicBezTo>
                </a:path>
              </a:pathLst>
            </a:custGeom>
            <a:solidFill>
              <a:schemeClr val="accent5">
                <a:lumMod val="75000"/>
                <a:alpha val="20000"/>
              </a:schemeClr>
            </a:solidFill>
            <a:ln>
              <a:noFill/>
            </a:ln>
            <a:extLst>
              <a:ext uri="{91240B29-F687-4f45-9708-019B960494DF}">
                <a14:hiddenLine xmlns:a14="http://schemas.microsoft.com/office/drawing/2010/main" w="25400">
                  <a:solidFill>
                    <a:srgbClr val="000000"/>
                  </a:solidFill>
                  <a:prstDash val="sysDot"/>
                  <a:round/>
                  <a:headEnd/>
                  <a:tailEnd/>
                </a14:hiddenLine>
              </a:ext>
            </a:extLst>
          </p:spPr>
          <p:txBody>
            <a:bodyPr/>
            <a:lstStyle/>
            <a:p>
              <a:pPr>
                <a:defRPr/>
              </a:pPr>
              <a:endParaRPr lang="en-US"/>
            </a:p>
          </p:txBody>
        </p:sp>
        <p:sp>
          <p:nvSpPr>
            <p:cNvPr id="63568" name="AutoShape 67"/>
            <p:cNvSpPr>
              <a:spLocks noChangeArrowheads="1"/>
            </p:cNvSpPr>
            <p:nvPr/>
          </p:nvSpPr>
          <p:spPr bwMode="auto">
            <a:xfrm rot="-5400000">
              <a:off x="3510" y="2367"/>
              <a:ext cx="1248" cy="1296"/>
            </a:xfrm>
            <a:prstGeom prst="rtTriangle">
              <a:avLst/>
            </a:prstGeom>
            <a:solidFill>
              <a:srgbClr val="CC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grpSp>
      <p:sp>
        <p:nvSpPr>
          <p:cNvPr id="63551" name="Oval 71"/>
          <p:cNvSpPr>
            <a:spLocks noChangeArrowheads="1"/>
          </p:cNvSpPr>
          <p:nvPr/>
        </p:nvSpPr>
        <p:spPr bwMode="auto">
          <a:xfrm>
            <a:off x="8305800" y="1785938"/>
            <a:ext cx="217488" cy="187325"/>
          </a:xfrm>
          <a:prstGeom prst="ellipse">
            <a:avLst/>
          </a:prstGeom>
          <a:solidFill>
            <a:schemeClr val="accent1"/>
          </a:solidFill>
          <a:ln w="12700">
            <a:solidFill>
              <a:schemeClr val="tx1"/>
            </a:solidFill>
            <a:round/>
            <a:headEnd/>
            <a:tailEnd/>
          </a:ln>
        </p:spPr>
        <p:txBody>
          <a:bodyPr wrap="none" anchor="ctr"/>
          <a:lstStyle/>
          <a:p>
            <a:endParaRPr lang="en-CA"/>
          </a:p>
        </p:txBody>
      </p:sp>
      <p:sp>
        <p:nvSpPr>
          <p:cNvPr id="63552" name="Oval 72"/>
          <p:cNvSpPr>
            <a:spLocks noChangeArrowheads="1"/>
          </p:cNvSpPr>
          <p:nvPr/>
        </p:nvSpPr>
        <p:spPr bwMode="auto">
          <a:xfrm>
            <a:off x="8642350" y="2890838"/>
            <a:ext cx="217488" cy="185737"/>
          </a:xfrm>
          <a:prstGeom prst="ellipse">
            <a:avLst/>
          </a:prstGeom>
          <a:solidFill>
            <a:schemeClr val="tx1"/>
          </a:solidFill>
          <a:ln w="12700">
            <a:solidFill>
              <a:schemeClr val="tx1"/>
            </a:solidFill>
            <a:round/>
            <a:headEnd/>
            <a:tailEnd/>
          </a:ln>
        </p:spPr>
        <p:txBody>
          <a:bodyPr wrap="none" anchor="ctr"/>
          <a:lstStyle/>
          <a:p>
            <a:endParaRPr lang="en-CA"/>
          </a:p>
        </p:txBody>
      </p:sp>
      <p:sp>
        <p:nvSpPr>
          <p:cNvPr id="63553" name="Oval 73"/>
          <p:cNvSpPr>
            <a:spLocks noChangeArrowheads="1"/>
          </p:cNvSpPr>
          <p:nvPr/>
        </p:nvSpPr>
        <p:spPr bwMode="auto">
          <a:xfrm>
            <a:off x="7877175" y="2349500"/>
            <a:ext cx="217488" cy="185738"/>
          </a:xfrm>
          <a:prstGeom prst="ellipse">
            <a:avLst/>
          </a:prstGeom>
          <a:solidFill>
            <a:schemeClr val="accent1"/>
          </a:solidFill>
          <a:ln w="12700">
            <a:solidFill>
              <a:schemeClr val="tx1"/>
            </a:solidFill>
            <a:round/>
            <a:headEnd/>
            <a:tailEnd/>
          </a:ln>
        </p:spPr>
        <p:txBody>
          <a:bodyPr wrap="none" anchor="ctr"/>
          <a:lstStyle/>
          <a:p>
            <a:endParaRPr lang="en-CA"/>
          </a:p>
        </p:txBody>
      </p:sp>
      <p:sp>
        <p:nvSpPr>
          <p:cNvPr id="63554" name="Oval 74"/>
          <p:cNvSpPr>
            <a:spLocks noChangeArrowheads="1"/>
          </p:cNvSpPr>
          <p:nvPr/>
        </p:nvSpPr>
        <p:spPr bwMode="auto">
          <a:xfrm>
            <a:off x="7877175" y="2890838"/>
            <a:ext cx="217488" cy="185737"/>
          </a:xfrm>
          <a:prstGeom prst="ellipse">
            <a:avLst/>
          </a:prstGeom>
          <a:solidFill>
            <a:schemeClr val="tx1"/>
          </a:solidFill>
          <a:ln w="12700">
            <a:solidFill>
              <a:schemeClr val="tx1"/>
            </a:solidFill>
            <a:round/>
            <a:headEnd/>
            <a:tailEnd/>
          </a:ln>
        </p:spPr>
        <p:txBody>
          <a:bodyPr wrap="none" anchor="ctr"/>
          <a:lstStyle/>
          <a:p>
            <a:endParaRPr lang="en-CA"/>
          </a:p>
        </p:txBody>
      </p:sp>
      <p:sp>
        <p:nvSpPr>
          <p:cNvPr id="63555" name="Oval 75"/>
          <p:cNvSpPr>
            <a:spLocks noChangeArrowheads="1"/>
          </p:cNvSpPr>
          <p:nvPr/>
        </p:nvSpPr>
        <p:spPr bwMode="auto">
          <a:xfrm>
            <a:off x="8642350" y="2349500"/>
            <a:ext cx="217488" cy="185738"/>
          </a:xfrm>
          <a:prstGeom prst="ellipse">
            <a:avLst/>
          </a:prstGeom>
          <a:solidFill>
            <a:schemeClr val="accent1"/>
          </a:solidFill>
          <a:ln w="12700">
            <a:solidFill>
              <a:schemeClr val="tx1"/>
            </a:solidFill>
            <a:round/>
            <a:headEnd/>
            <a:tailEnd/>
          </a:ln>
        </p:spPr>
        <p:txBody>
          <a:bodyPr wrap="none" anchor="ctr"/>
          <a:lstStyle/>
          <a:p>
            <a:endParaRPr lang="en-CA"/>
          </a:p>
        </p:txBody>
      </p:sp>
      <p:cxnSp>
        <p:nvCxnSpPr>
          <p:cNvPr id="63556" name="AutoShape 76"/>
          <p:cNvCxnSpPr>
            <a:cxnSpLocks noChangeShapeType="1"/>
            <a:stCxn id="63554" idx="0"/>
            <a:endCxn id="63553" idx="4"/>
          </p:cNvCxnSpPr>
          <p:nvPr/>
        </p:nvCxnSpPr>
        <p:spPr bwMode="auto">
          <a:xfrm flipV="1">
            <a:off x="7986713" y="2535238"/>
            <a:ext cx="0" cy="355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57" name="AutoShape 77"/>
          <p:cNvCxnSpPr>
            <a:cxnSpLocks noChangeShapeType="1"/>
            <a:stCxn id="63552" idx="0"/>
            <a:endCxn id="63555" idx="4"/>
          </p:cNvCxnSpPr>
          <p:nvPr/>
        </p:nvCxnSpPr>
        <p:spPr bwMode="auto">
          <a:xfrm flipV="1">
            <a:off x="8751888" y="2535238"/>
            <a:ext cx="0" cy="355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58" name="AutoShape 78"/>
          <p:cNvCxnSpPr>
            <a:cxnSpLocks noChangeShapeType="1"/>
            <a:stCxn id="63553" idx="0"/>
            <a:endCxn id="63551" idx="4"/>
          </p:cNvCxnSpPr>
          <p:nvPr/>
        </p:nvCxnSpPr>
        <p:spPr bwMode="auto">
          <a:xfrm flipV="1">
            <a:off x="7986713" y="1973263"/>
            <a:ext cx="428625" cy="37623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59" name="AutoShape 79"/>
          <p:cNvCxnSpPr>
            <a:cxnSpLocks noChangeShapeType="1"/>
            <a:stCxn id="63551" idx="4"/>
            <a:endCxn id="63555" idx="0"/>
          </p:cNvCxnSpPr>
          <p:nvPr/>
        </p:nvCxnSpPr>
        <p:spPr bwMode="auto">
          <a:xfrm>
            <a:off x="8415338" y="1973263"/>
            <a:ext cx="336550" cy="376237"/>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3560" name="AutoShape 80"/>
          <p:cNvCxnSpPr>
            <a:cxnSpLocks noChangeShapeType="1"/>
            <a:stCxn id="63555" idx="3"/>
            <a:endCxn id="63554" idx="7"/>
          </p:cNvCxnSpPr>
          <p:nvPr/>
        </p:nvCxnSpPr>
        <p:spPr bwMode="auto">
          <a:xfrm flipH="1">
            <a:off x="8062913" y="2508250"/>
            <a:ext cx="611187" cy="409575"/>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3561" name="AutoShape 81"/>
          <p:cNvCxnSpPr>
            <a:cxnSpLocks noChangeShapeType="1"/>
            <a:stCxn id="63553" idx="5"/>
            <a:endCxn id="63552" idx="1"/>
          </p:cNvCxnSpPr>
          <p:nvPr/>
        </p:nvCxnSpPr>
        <p:spPr bwMode="auto">
          <a:xfrm>
            <a:off x="8062913" y="2508250"/>
            <a:ext cx="611187" cy="409575"/>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3562" name="AutoShape 82"/>
          <p:cNvCxnSpPr>
            <a:cxnSpLocks noChangeShapeType="1"/>
          </p:cNvCxnSpPr>
          <p:nvPr/>
        </p:nvCxnSpPr>
        <p:spPr bwMode="auto">
          <a:xfrm flipV="1">
            <a:off x="8415338" y="1633538"/>
            <a:ext cx="1587" cy="1666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3563" name="Text Box 83"/>
          <p:cNvSpPr txBox="1">
            <a:spLocks noChangeArrowheads="1"/>
          </p:cNvSpPr>
          <p:nvPr/>
        </p:nvSpPr>
        <p:spPr bwMode="auto">
          <a:xfrm>
            <a:off x="7834313" y="3062288"/>
            <a:ext cx="406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latin typeface="Times New Roman" charset="0"/>
              </a:rPr>
              <a:t>A</a:t>
            </a:r>
          </a:p>
        </p:txBody>
      </p:sp>
      <p:sp>
        <p:nvSpPr>
          <p:cNvPr id="63564" name="Text Box 84"/>
          <p:cNvSpPr txBox="1">
            <a:spLocks noChangeArrowheads="1"/>
          </p:cNvSpPr>
          <p:nvPr/>
        </p:nvSpPr>
        <p:spPr bwMode="auto">
          <a:xfrm>
            <a:off x="8618538" y="3062288"/>
            <a:ext cx="34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latin typeface="Times New Roman" charset="0"/>
              </a:rPr>
              <a:t>I</a:t>
            </a:r>
          </a:p>
        </p:txBody>
      </p:sp>
      <p:sp>
        <p:nvSpPr>
          <p:cNvPr id="63565" name="Text Box 85"/>
          <p:cNvSpPr txBox="1">
            <a:spLocks noChangeArrowheads="1"/>
          </p:cNvSpPr>
          <p:nvPr/>
        </p:nvSpPr>
        <p:spPr bwMode="auto">
          <a:xfrm>
            <a:off x="8458200" y="1339056"/>
            <a:ext cx="392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latin typeface="Times New Roman" charset="0"/>
              </a:rPr>
              <a:t>Y</a:t>
            </a:r>
          </a:p>
        </p:txBody>
      </p:sp>
      <p:sp>
        <p:nvSpPr>
          <p:cNvPr id="63566" name="TextBox 2"/>
          <p:cNvSpPr txBox="1">
            <a:spLocks noChangeArrowheads="1"/>
          </p:cNvSpPr>
          <p:nvPr/>
        </p:nvSpPr>
        <p:spPr bwMode="auto">
          <a:xfrm>
            <a:off x="8147050" y="21336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
            </a:r>
          </a:p>
        </p:txBody>
      </p:sp>
      <p:sp>
        <p:nvSpPr>
          <p:cNvPr id="83" name="Text Box 7"/>
          <p:cNvSpPr txBox="1">
            <a:spLocks noChangeArrowheads="1"/>
          </p:cNvSpPr>
          <p:nvPr/>
        </p:nvSpPr>
        <p:spPr bwMode="auto">
          <a:xfrm>
            <a:off x="457200" y="3423345"/>
            <a:ext cx="1155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t>Age</a:t>
            </a:r>
          </a:p>
          <a:p>
            <a:pPr algn="ctr" eaLnBrk="1" hangingPunct="1"/>
            <a:r>
              <a:rPr lang="en-US" dirty="0" smtClean="0"/>
              <a:t>(years)</a:t>
            </a:r>
            <a:endParaRPr lang="en-US" dirty="0"/>
          </a:p>
        </p:txBody>
      </p:sp>
      <p:sp>
        <p:nvSpPr>
          <p:cNvPr id="84" name="Text Box 8"/>
          <p:cNvSpPr txBox="1">
            <a:spLocks noChangeArrowheads="1"/>
          </p:cNvSpPr>
          <p:nvPr/>
        </p:nvSpPr>
        <p:spPr bwMode="auto">
          <a:xfrm>
            <a:off x="4114800" y="5802275"/>
            <a:ext cx="1655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Income ($)</a:t>
            </a:r>
            <a:endParaRPr lang="en-US" dirty="0"/>
          </a:p>
        </p:txBody>
      </p:sp>
    </p:spTree>
    <p:extLst>
      <p:ext uri="{BB962C8B-B14F-4D97-AF65-F5344CB8AC3E}">
        <p14:creationId xmlns:p14="http://schemas.microsoft.com/office/powerpoint/2010/main" val="804214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7880"/>
                                        </p:tgtEl>
                                        <p:attrNameLst>
                                          <p:attrName>style.visibility</p:attrName>
                                        </p:attrNameLst>
                                      </p:cBhvr>
                                      <p:to>
                                        <p:strVal val="visible"/>
                                      </p:to>
                                    </p:set>
                                    <p:anim calcmode="lin" valueType="num">
                                      <p:cBhvr>
                                        <p:cTn id="7" dur="500" fill="hold"/>
                                        <p:tgtEl>
                                          <p:spTgt spid="77880"/>
                                        </p:tgtEl>
                                        <p:attrNameLst>
                                          <p:attrName>ppt_w</p:attrName>
                                        </p:attrNameLst>
                                      </p:cBhvr>
                                      <p:tavLst>
                                        <p:tav tm="0">
                                          <p:val>
                                            <p:fltVal val="0"/>
                                          </p:val>
                                        </p:tav>
                                        <p:tav tm="100000">
                                          <p:val>
                                            <p:strVal val="#ppt_w"/>
                                          </p:val>
                                        </p:tav>
                                      </p:tavLst>
                                    </p:anim>
                                    <p:anim calcmode="lin" valueType="num">
                                      <p:cBhvr>
                                        <p:cTn id="8" dur="500" fill="hold"/>
                                        <p:tgtEl>
                                          <p:spTgt spid="77880"/>
                                        </p:tgtEl>
                                        <p:attrNameLst>
                                          <p:attrName>ppt_h</p:attrName>
                                        </p:attrNameLst>
                                      </p:cBhvr>
                                      <p:tavLst>
                                        <p:tav tm="0">
                                          <p:val>
                                            <p:fltVal val="0"/>
                                          </p:val>
                                        </p:tav>
                                        <p:tav tm="100000">
                                          <p:val>
                                            <p:strVal val="#ppt_h"/>
                                          </p:val>
                                        </p:tav>
                                      </p:tavLst>
                                    </p:anim>
                                  </p:childTnLst>
                                </p:cTn>
                              </p:par>
                              <p:par>
                                <p:cTn id="9" presetID="61" presetClass="path" presetSubtype="0" accel="50000" decel="50000" fill="hold" grpId="1" nodeType="withEffect">
                                  <p:stCondLst>
                                    <p:cond delay="0"/>
                                  </p:stCondLst>
                                  <p:childTnLst>
                                    <p:animMotion origin="layout" path="M 0 0  C -0.008 0.01065  -0.017 0.02131  -0.021 0.03463  C -0.025 0.04928  -0.027 0.06659  -0.029 0.0839  C -0.031 0.10122  -0.029 0.11587  -0.027 0.13185  C -0.025 0.1465  -0.022 0.16248  -0.015 0.1758  C -0.009 0.18911  0.001 0.19977  0.012 0.20776  C 0.022 0.21575  0.034 0.22108  0.046 0.22374  C 0.058 0.2264  0.07 0.2264  0.081 0.22374  C 0.093 0.22108  0.104 0.21442  0.113 0.20376  C 0.122 0.19444  0.13 0.18246  0.134 0.16781  C 0.139 0.15449  0.141 0.13584  0.141 0.12119  C 0.142 0.10654  0.141 0.08923  0.136 0.07458  C 0.131 0.06126  0.122 0.05061  0.11 0.04528  C 0.098 0.04129  0.086 0.04661  0.078 0.05594  C 0.071 0.06526  0.066 0.07991  0.065 0.09722  C 0.065 0.11453  0.066 0.13052  0.071 0.14383  C 0.076 0.15715  0.075 0.15982  0.095 0.17713  C 0.113 0.19577  0.131 0.19045  0.142 0.19178  C 0.153 0.19178  0.162 0.18645  0.173 0.18112  C 0.185 0.17446  0.195 0.16248  0.202 0.15182  C 0.209 0.14117  0.212 0.12785  0.216 0.10654  C 0.219 0.08523  0.219 0.07458  0.219 0.0586  C 0.219 0.04262  0.219 0.02664  0.219 0.01065  E" pathEditMode="relative" ptsTypes="">
                                      <p:cBhvr>
                                        <p:cTn id="10" dur="2000" fill="hold"/>
                                        <p:tgtEl>
                                          <p:spTgt spid="77880"/>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77880"/>
                                        </p:tgtEl>
                                        <p:attrNameLst>
                                          <p:attrName>style.visibility</p:attrName>
                                        </p:attrNameLst>
                                      </p:cBhvr>
                                      <p:to>
                                        <p:strVal val="hidden"/>
                                      </p:to>
                                    </p:set>
                                  </p:sub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77885"/>
                                        </p:tgtEl>
                                        <p:attrNameLst>
                                          <p:attrName>style.visibility</p:attrName>
                                        </p:attrNameLst>
                                      </p:cBhvr>
                                      <p:to>
                                        <p:strVal val="visible"/>
                                      </p:to>
                                    </p:set>
                                  </p:childTnLst>
                                </p:cTn>
                              </p:par>
                              <p:par>
                                <p:cTn id="14" presetID="0" presetClass="path" presetSubtype="0" accel="50000" decel="50000" fill="hold" grpId="1" nodeType="withEffect">
                                  <p:stCondLst>
                                    <p:cond delay="0"/>
                                  </p:stCondLst>
                                  <p:childTnLst>
                                    <p:animMotion origin="layout" path="M 1.11111E-6 4.50867E-6 C -0.04514 4.50867E-6 -0.09027 4.50867E-6 -0.08333 4.50867E-6 C -0.07639 4.50867E-6 0.03334 4.50867E-6 0.04167 4.50867E-6 C 0.05 4.50867E-6 -0.02361 4.50867E-6 -0.03333 4.50867E-6 C -0.04305 4.50867E-6 -0.01944 4.50867E-6 -0.01666 4.50867E-6 " pathEditMode="relative" ptsTypes="aaaaA">
                                      <p:cBhvr>
                                        <p:cTn id="15" dur="2000" fill="hold"/>
                                        <p:tgtEl>
                                          <p:spTgt spid="77885"/>
                                        </p:tgtEl>
                                        <p:attrNameLst>
                                          <p:attrName>ppt_x</p:attrName>
                                          <p:attrName>ppt_y</p:attrName>
                                        </p:attrNameLst>
                                      </p:cBhvr>
                                    </p:animMotion>
                                  </p:childTnLst>
                                  <p:subTnLst>
                                    <p:set>
                                      <p:cBhvr override="childStyle">
                                        <p:cTn dur="1" fill="hold" display="0" masterRel="sameClick" afterEffect="1">
                                          <p:stCondLst>
                                            <p:cond evt="end" delay="0">
                                              <p:tn val="14"/>
                                            </p:cond>
                                          </p:stCondLst>
                                        </p:cTn>
                                        <p:tgtEl>
                                          <p:spTgt spid="77885"/>
                                        </p:tgtEl>
                                        <p:attrNameLst>
                                          <p:attrName>style.visibility</p:attrName>
                                        </p:attrNameLst>
                                      </p:cBhvr>
                                      <p:to>
                                        <p:strVal val="hidden"/>
                                      </p:to>
                                    </p:set>
                                  </p:subTnLst>
                                </p:cTn>
                              </p:par>
                            </p:childTnLst>
                          </p:cTn>
                        </p:par>
                        <p:par>
                          <p:cTn id="16" fill="hold" nodeType="afterGroup">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77887"/>
                                        </p:tgtEl>
                                        <p:attrNameLst>
                                          <p:attrName>style.visibility</p:attrName>
                                        </p:attrNameLst>
                                      </p:cBhvr>
                                      <p:to>
                                        <p:strVal val="visible"/>
                                      </p:to>
                                    </p:set>
                                  </p:childTnLst>
                                </p:cTn>
                              </p:par>
                              <p:par>
                                <p:cTn id="19" presetID="0" presetClass="path" presetSubtype="0" accel="50000" decel="50000" fill="hold" grpId="1" nodeType="withEffect">
                                  <p:stCondLst>
                                    <p:cond delay="0"/>
                                  </p:stCondLst>
                                  <p:childTnLst>
                                    <p:animMotion origin="layout" path="M 4.44444E-6 1.32948E-6 C -0.01111 -0.00555 -0.04167 -0.02405 -0.05 -0.0222 C -0.05834 -0.02035 -0.05973 0.01294 -0.05 0.01109 C -0.04028 0.00924 -0.00695 -0.0296 0.00833 -0.0333 C 0.02361 -0.037 0.04027 -0.0185 0.04166 -0.0111 C 0.04305 -0.0037 0.02361 0.00924 0.01666 0.01109 C 0.00972 0.01294 0.01111 0.00554 4.44444E-6 1.32948E-6 Z " pathEditMode="relative" rAng="0" ptsTypes="aaaaaaa">
                                      <p:cBhvr>
                                        <p:cTn id="20" dur="2000" fill="hold"/>
                                        <p:tgtEl>
                                          <p:spTgt spid="77887"/>
                                        </p:tgtEl>
                                        <p:attrNameLst>
                                          <p:attrName>ppt_x</p:attrName>
                                          <p:attrName>ppt_y</p:attrName>
                                        </p:attrNameLst>
                                      </p:cBhvr>
                                      <p:rCtr x="0" y="0"/>
                                    </p:animMotion>
                                  </p:childTnLst>
                                  <p:subTnLst>
                                    <p:set>
                                      <p:cBhvr override="childStyle">
                                        <p:cTn dur="1" fill="hold" display="0" masterRel="sameClick" afterEffect="1">
                                          <p:stCondLst>
                                            <p:cond evt="end" delay="0">
                                              <p:tn val="19"/>
                                            </p:cond>
                                          </p:stCondLst>
                                        </p:cTn>
                                        <p:tgtEl>
                                          <p:spTgt spid="77887"/>
                                        </p:tgtEl>
                                        <p:attrNameLst>
                                          <p:attrName>style.visibility</p:attrName>
                                        </p:attrNameLst>
                                      </p:cBhvr>
                                      <p:to>
                                        <p:strVal val="hidden"/>
                                      </p:to>
                                    </p:set>
                                  </p:subTnLst>
                                </p:cTn>
                              </p:par>
                            </p:childTnLst>
                          </p:cTn>
                        </p:par>
                        <p:par>
                          <p:cTn id="21" fill="hold" nodeType="afterGroup">
                            <p:stCondLst>
                              <p:cond delay="6000"/>
                            </p:stCondLst>
                            <p:childTnLst>
                              <p:par>
                                <p:cTn id="22" presetID="1" presetClass="entr" presetSubtype="0" fill="hold" grpId="0" nodeType="afterEffect">
                                  <p:stCondLst>
                                    <p:cond delay="0"/>
                                  </p:stCondLst>
                                  <p:childTnLst>
                                    <p:set>
                                      <p:cBhvr>
                                        <p:cTn id="23" dur="1" fill="hold">
                                          <p:stCondLst>
                                            <p:cond delay="0"/>
                                          </p:stCondLst>
                                        </p:cTn>
                                        <p:tgtEl>
                                          <p:spTgt spid="77888"/>
                                        </p:tgtEl>
                                        <p:attrNameLst>
                                          <p:attrName>style.visibility</p:attrName>
                                        </p:attrNameLst>
                                      </p:cBhvr>
                                      <p:to>
                                        <p:strVal val="visible"/>
                                      </p:to>
                                    </p:set>
                                  </p:childTnLst>
                                </p:cTn>
                              </p:par>
                            </p:childTnLst>
                          </p:cTn>
                        </p:par>
                        <p:par>
                          <p:cTn id="24" fill="hold" nodeType="afterGroup">
                            <p:stCondLst>
                              <p:cond delay="6000"/>
                            </p:stCondLst>
                            <p:childTnLst>
                              <p:par>
                                <p:cTn id="25" presetID="0" presetClass="path" presetSubtype="0" accel="50000" decel="50000" fill="hold" grpId="1" nodeType="afterEffect">
                                  <p:stCondLst>
                                    <p:cond delay="0"/>
                                  </p:stCondLst>
                                  <p:childTnLst>
                                    <p:animMotion origin="layout" path="M 4.44444E-6 2.13873E-6 C -0.00417 -0.0111 0.00416 -0.0629 4.44444E-6 -0.07769 C -0.00417 -0.09249 -0.01528 -0.09064 -0.025 -0.08879 C -0.03473 -0.08694 -0.05278 -0.07769 -0.05834 -0.06659 C -0.06389 -0.0555 -0.06667 -0.03885 -0.05834 -0.0222 C -0.05 -0.00555 -0.01945 0.02404 -0.00834 0.03329 C 0.00277 0.04254 0.00277 0.02959 0.00833 0.03329 C 0.01389 0.03699 0.01805 0.05919 0.025 0.05549 C 0.03194 0.05179 0.04166 0.02034 0.05 0.01109 C 0.05833 0.00184 0.06944 0.00924 0.075 2.13873E-6 C 0.08055 -0.00925 0.08472 -0.03885 0.08333 -0.0444 C 0.08194 -0.04995 0.07361 -0.03515 0.06666 -0.0333 C 0.05972 -0.03145 0.04722 -0.0259 0.04166 -0.0333 C 0.03611 -0.0407 0.03611 -0.07584 0.03333 -0.07769 C 0.03055 -0.07954 0.025 -0.05365 0.025 -0.0444 C 0.025 -0.03515 0.03333 -0.02775 0.03333 -0.0222 C 0.03333 -0.01665 0.03055 -0.0148 0.025 -0.0111 C 0.01944 -0.0074 0.00416 0.01109 4.44444E-6 2.13873E-6 Z " pathEditMode="relative" ptsTypes="aaaaaaaaaaaaaaaaaa">
                                      <p:cBhvr>
                                        <p:cTn id="26" dur="2000" fill="hold"/>
                                        <p:tgtEl>
                                          <p:spTgt spid="77888"/>
                                        </p:tgtEl>
                                        <p:attrNameLst>
                                          <p:attrName>ppt_x</p:attrName>
                                          <p:attrName>ppt_y</p:attrName>
                                        </p:attrNameLst>
                                      </p:cBhvr>
                                    </p:animMotion>
                                  </p:childTnLst>
                                </p:cTn>
                              </p:par>
                            </p:childTnLst>
                          </p:cTn>
                        </p:par>
                        <p:par>
                          <p:cTn id="27" fill="hold" nodeType="afterGroup">
                            <p:stCondLst>
                              <p:cond delay="8000"/>
                            </p:stCondLst>
                            <p:childTnLst>
                              <p:par>
                                <p:cTn id="28" presetID="2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80" grpId="0" animBg="1"/>
      <p:bldP spid="77880" grpId="1" animBg="1"/>
      <p:bldP spid="77885" grpId="0" animBg="1"/>
      <p:bldP spid="77885" grpId="1" animBg="1"/>
      <p:bldP spid="77887" grpId="0" animBg="1"/>
      <p:bldP spid="77887" grpId="1" animBg="1"/>
      <p:bldP spid="77888" grpId="0" animBg="1"/>
      <p:bldP spid="7788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rrowheads="1"/>
          </p:cNvSpPr>
          <p:nvPr>
            <p:ph type="title"/>
          </p:nvPr>
        </p:nvSpPr>
        <p:spPr/>
        <p:txBody>
          <a:bodyPr/>
          <a:lstStyle/>
          <a:p>
            <a:pPr eaLnBrk="1" hangingPunct="1"/>
            <a:r>
              <a:rPr lang="en-US">
                <a:solidFill>
                  <a:schemeClr val="tx1"/>
                </a:solidFill>
                <a:latin typeface="Arial" charset="0"/>
                <a:ea typeface="ＭＳ Ｐゴシック" charset="0"/>
                <a:cs typeface="ＭＳ Ｐゴシック" charset="0"/>
              </a:rPr>
              <a:t>Classification</a:t>
            </a:r>
          </a:p>
        </p:txBody>
      </p:sp>
      <p:sp>
        <p:nvSpPr>
          <p:cNvPr id="65538" name="Line 3"/>
          <p:cNvSpPr>
            <a:spLocks noChangeShapeType="1"/>
          </p:cNvSpPr>
          <p:nvPr/>
        </p:nvSpPr>
        <p:spPr bwMode="auto">
          <a:xfrm flipV="1">
            <a:off x="1600200" y="1828800"/>
            <a:ext cx="0" cy="419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39" name="Line 4"/>
          <p:cNvSpPr>
            <a:spLocks noChangeShapeType="1"/>
          </p:cNvSpPr>
          <p:nvPr/>
        </p:nvSpPr>
        <p:spPr bwMode="auto">
          <a:xfrm>
            <a:off x="1371600" y="5791200"/>
            <a:ext cx="6324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0" name="Text Box 7"/>
          <p:cNvSpPr txBox="1">
            <a:spLocks noChangeArrowheads="1"/>
          </p:cNvSpPr>
          <p:nvPr/>
        </p:nvSpPr>
        <p:spPr bwMode="auto">
          <a:xfrm>
            <a:off x="5394325" y="3935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41" name="Text Box 8"/>
          <p:cNvSpPr txBox="1">
            <a:spLocks noChangeArrowheads="1"/>
          </p:cNvSpPr>
          <p:nvPr/>
        </p:nvSpPr>
        <p:spPr bwMode="auto">
          <a:xfrm>
            <a:off x="3352800" y="2743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2" name="Text Box 9"/>
          <p:cNvSpPr txBox="1">
            <a:spLocks noChangeArrowheads="1"/>
          </p:cNvSpPr>
          <p:nvPr/>
        </p:nvSpPr>
        <p:spPr bwMode="auto">
          <a:xfrm>
            <a:off x="3581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3" name="Text Box 10"/>
          <p:cNvSpPr txBox="1">
            <a:spLocks noChangeArrowheads="1"/>
          </p:cNvSpPr>
          <p:nvPr/>
        </p:nvSpPr>
        <p:spPr bwMode="auto">
          <a:xfrm>
            <a:off x="3048000" y="4876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4" name="Text Box 11"/>
          <p:cNvSpPr txBox="1">
            <a:spLocks noChangeArrowheads="1"/>
          </p:cNvSpPr>
          <p:nvPr/>
        </p:nvSpPr>
        <p:spPr bwMode="auto">
          <a:xfrm>
            <a:off x="4343400" y="2819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5" name="Text Box 12"/>
          <p:cNvSpPr txBox="1">
            <a:spLocks noChangeArrowheads="1"/>
          </p:cNvSpPr>
          <p:nvPr/>
        </p:nvSpPr>
        <p:spPr bwMode="auto">
          <a:xfrm>
            <a:off x="63246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6" name="Text Box 13"/>
          <p:cNvSpPr txBox="1">
            <a:spLocks noChangeArrowheads="1"/>
          </p:cNvSpPr>
          <p:nvPr/>
        </p:nvSpPr>
        <p:spPr bwMode="auto">
          <a:xfrm>
            <a:off x="21336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7" name="Text Box 14"/>
          <p:cNvSpPr txBox="1">
            <a:spLocks noChangeArrowheads="1"/>
          </p:cNvSpPr>
          <p:nvPr/>
        </p:nvSpPr>
        <p:spPr bwMode="auto">
          <a:xfrm>
            <a:off x="4724400" y="2209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8" name="Text Box 15"/>
          <p:cNvSpPr txBox="1">
            <a:spLocks noChangeArrowheads="1"/>
          </p:cNvSpPr>
          <p:nvPr/>
        </p:nvSpPr>
        <p:spPr bwMode="auto">
          <a:xfrm>
            <a:off x="72390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9" name="Text Box 16"/>
          <p:cNvSpPr txBox="1">
            <a:spLocks noChangeArrowheads="1"/>
          </p:cNvSpPr>
          <p:nvPr/>
        </p:nvSpPr>
        <p:spPr bwMode="auto">
          <a:xfrm>
            <a:off x="65532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0" name="Text Box 17"/>
          <p:cNvSpPr txBox="1">
            <a:spLocks noChangeArrowheads="1"/>
          </p:cNvSpPr>
          <p:nvPr/>
        </p:nvSpPr>
        <p:spPr bwMode="auto">
          <a:xfrm>
            <a:off x="4724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1" name="Text Box 18"/>
          <p:cNvSpPr txBox="1">
            <a:spLocks noChangeArrowheads="1"/>
          </p:cNvSpPr>
          <p:nvPr/>
        </p:nvSpPr>
        <p:spPr bwMode="auto">
          <a:xfrm>
            <a:off x="2895600" y="1981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2" name="Text Box 19"/>
          <p:cNvSpPr txBox="1">
            <a:spLocks noChangeArrowheads="1"/>
          </p:cNvSpPr>
          <p:nvPr/>
        </p:nvSpPr>
        <p:spPr bwMode="auto">
          <a:xfrm>
            <a:off x="4495800" y="4800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3" name="Text Box 20"/>
          <p:cNvSpPr txBox="1">
            <a:spLocks noChangeArrowheads="1"/>
          </p:cNvSpPr>
          <p:nvPr/>
        </p:nvSpPr>
        <p:spPr bwMode="auto">
          <a:xfrm>
            <a:off x="3962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4" name="Text Box 21"/>
          <p:cNvSpPr txBox="1">
            <a:spLocks noChangeArrowheads="1"/>
          </p:cNvSpPr>
          <p:nvPr/>
        </p:nvSpPr>
        <p:spPr bwMode="auto">
          <a:xfrm>
            <a:off x="32766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5" name="Text Box 22"/>
          <p:cNvSpPr txBox="1">
            <a:spLocks noChangeArrowheads="1"/>
          </p:cNvSpPr>
          <p:nvPr/>
        </p:nvSpPr>
        <p:spPr bwMode="auto">
          <a:xfrm>
            <a:off x="4267200" y="3505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6" name="Text Box 23"/>
          <p:cNvSpPr txBox="1">
            <a:spLocks noChangeArrowheads="1"/>
          </p:cNvSpPr>
          <p:nvPr/>
        </p:nvSpPr>
        <p:spPr bwMode="auto">
          <a:xfrm>
            <a:off x="39624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7" name="Text Box 24"/>
          <p:cNvSpPr txBox="1">
            <a:spLocks noChangeArrowheads="1"/>
          </p:cNvSpPr>
          <p:nvPr/>
        </p:nvSpPr>
        <p:spPr bwMode="auto">
          <a:xfrm>
            <a:off x="27432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8" name="Text Box 25"/>
          <p:cNvSpPr txBox="1">
            <a:spLocks noChangeArrowheads="1"/>
          </p:cNvSpPr>
          <p:nvPr/>
        </p:nvSpPr>
        <p:spPr bwMode="auto">
          <a:xfrm>
            <a:off x="5105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9" name="Text Box 26"/>
          <p:cNvSpPr txBox="1">
            <a:spLocks noChangeArrowheads="1"/>
          </p:cNvSpPr>
          <p:nvPr/>
        </p:nvSpPr>
        <p:spPr bwMode="auto">
          <a:xfrm>
            <a:off x="3048000" y="4038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60" name="Text Box 27"/>
          <p:cNvSpPr txBox="1">
            <a:spLocks noChangeArrowheads="1"/>
          </p:cNvSpPr>
          <p:nvPr/>
        </p:nvSpPr>
        <p:spPr bwMode="auto">
          <a:xfrm>
            <a:off x="5181600" y="2514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61" name="Text Box 28"/>
          <p:cNvSpPr txBox="1">
            <a:spLocks noChangeArrowheads="1"/>
          </p:cNvSpPr>
          <p:nvPr/>
        </p:nvSpPr>
        <p:spPr bwMode="auto">
          <a:xfrm>
            <a:off x="5546725" y="40878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2" name="Text Box 29"/>
          <p:cNvSpPr txBox="1">
            <a:spLocks noChangeArrowheads="1"/>
          </p:cNvSpPr>
          <p:nvPr/>
        </p:nvSpPr>
        <p:spPr bwMode="auto">
          <a:xfrm>
            <a:off x="5699125" y="42402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3" name="Text Box 30"/>
          <p:cNvSpPr txBox="1">
            <a:spLocks noChangeArrowheads="1"/>
          </p:cNvSpPr>
          <p:nvPr/>
        </p:nvSpPr>
        <p:spPr bwMode="auto">
          <a:xfrm>
            <a:off x="6324600" y="4419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4" name="Text Box 31"/>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5" name="Text Box 32"/>
          <p:cNvSpPr txBox="1">
            <a:spLocks noChangeArrowheads="1"/>
          </p:cNvSpPr>
          <p:nvPr/>
        </p:nvSpPr>
        <p:spPr bwMode="auto">
          <a:xfrm>
            <a:off x="6248400" y="3505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6" name="Text Box 33"/>
          <p:cNvSpPr txBox="1">
            <a:spLocks noChangeArrowheads="1"/>
          </p:cNvSpPr>
          <p:nvPr/>
        </p:nvSpPr>
        <p:spPr bwMode="auto">
          <a:xfrm>
            <a:off x="4876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7" name="Text Box 34"/>
          <p:cNvSpPr txBox="1">
            <a:spLocks noChangeArrowheads="1"/>
          </p:cNvSpPr>
          <p:nvPr/>
        </p:nvSpPr>
        <p:spPr bwMode="auto">
          <a:xfrm>
            <a:off x="5334000" y="4800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8" name="Text Box 35"/>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9" name="Text Box 36"/>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0" name="Text Box 37"/>
          <p:cNvSpPr txBox="1">
            <a:spLocks noChangeArrowheads="1"/>
          </p:cNvSpPr>
          <p:nvPr/>
        </p:nvSpPr>
        <p:spPr bwMode="auto">
          <a:xfrm>
            <a:off x="4724400" y="4495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1" name="Text Box 38"/>
          <p:cNvSpPr txBox="1">
            <a:spLocks noChangeArrowheads="1"/>
          </p:cNvSpPr>
          <p:nvPr/>
        </p:nvSpPr>
        <p:spPr bwMode="auto">
          <a:xfrm>
            <a:off x="6781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2" name="Text Box 39"/>
          <p:cNvSpPr txBox="1">
            <a:spLocks noChangeArrowheads="1"/>
          </p:cNvSpPr>
          <p:nvPr/>
        </p:nvSpPr>
        <p:spPr bwMode="auto">
          <a:xfrm>
            <a:off x="5486400" y="3276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3" name="Text Box 40"/>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4" name="Text Box 41"/>
          <p:cNvSpPr txBox="1">
            <a:spLocks noChangeArrowheads="1"/>
          </p:cNvSpPr>
          <p:nvPr/>
        </p:nvSpPr>
        <p:spPr bwMode="auto">
          <a:xfrm>
            <a:off x="5486400" y="5105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5" name="Text Box 42"/>
          <p:cNvSpPr txBox="1">
            <a:spLocks noChangeArrowheads="1"/>
          </p:cNvSpPr>
          <p:nvPr/>
        </p:nvSpPr>
        <p:spPr bwMode="auto">
          <a:xfrm>
            <a:off x="5867400" y="3733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6" name="Text Box 44"/>
          <p:cNvSpPr txBox="1">
            <a:spLocks noChangeArrowheads="1"/>
          </p:cNvSpPr>
          <p:nvPr/>
        </p:nvSpPr>
        <p:spPr bwMode="auto">
          <a:xfrm>
            <a:off x="6248400" y="3962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7" name="Text Box 45"/>
          <p:cNvSpPr txBox="1">
            <a:spLocks noChangeArrowheads="1"/>
          </p:cNvSpPr>
          <p:nvPr/>
        </p:nvSpPr>
        <p:spPr bwMode="auto">
          <a:xfrm>
            <a:off x="6705600" y="4648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8" name="Text Box 46"/>
          <p:cNvSpPr txBox="1">
            <a:spLocks noChangeArrowheads="1"/>
          </p:cNvSpPr>
          <p:nvPr/>
        </p:nvSpPr>
        <p:spPr bwMode="auto">
          <a:xfrm>
            <a:off x="7010400" y="4191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9" name="Text Box 47"/>
          <p:cNvSpPr txBox="1">
            <a:spLocks noChangeArrowheads="1"/>
          </p:cNvSpPr>
          <p:nvPr/>
        </p:nvSpPr>
        <p:spPr bwMode="auto">
          <a:xfrm>
            <a:off x="3200400" y="3733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0" name="Text Box 48"/>
          <p:cNvSpPr txBox="1">
            <a:spLocks noChangeArrowheads="1"/>
          </p:cNvSpPr>
          <p:nvPr/>
        </p:nvSpPr>
        <p:spPr bwMode="auto">
          <a:xfrm>
            <a:off x="34290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1" name="Text Box 49"/>
          <p:cNvSpPr txBox="1">
            <a:spLocks noChangeArrowheads="1"/>
          </p:cNvSpPr>
          <p:nvPr/>
        </p:nvSpPr>
        <p:spPr bwMode="auto">
          <a:xfrm>
            <a:off x="19812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2" name="Text Box 50"/>
          <p:cNvSpPr txBox="1">
            <a:spLocks noChangeArrowheads="1"/>
          </p:cNvSpPr>
          <p:nvPr/>
        </p:nvSpPr>
        <p:spPr bwMode="auto">
          <a:xfrm>
            <a:off x="2743200" y="2971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3" name="Text Box 51"/>
          <p:cNvSpPr txBox="1">
            <a:spLocks noChangeArrowheads="1"/>
          </p:cNvSpPr>
          <p:nvPr/>
        </p:nvSpPr>
        <p:spPr bwMode="auto">
          <a:xfrm>
            <a:off x="3124200" y="4648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4" name="Text Box 52"/>
          <p:cNvSpPr txBox="1">
            <a:spLocks noChangeArrowheads="1"/>
          </p:cNvSpPr>
          <p:nvPr/>
        </p:nvSpPr>
        <p:spPr bwMode="auto">
          <a:xfrm>
            <a:off x="25908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5" name="Text Box 53"/>
          <p:cNvSpPr txBox="1">
            <a:spLocks noChangeArrowheads="1"/>
          </p:cNvSpPr>
          <p:nvPr/>
        </p:nvSpPr>
        <p:spPr bwMode="auto">
          <a:xfrm>
            <a:off x="5791200" y="2057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6" name="Text Box 54"/>
          <p:cNvSpPr txBox="1">
            <a:spLocks noChangeArrowheads="1"/>
          </p:cNvSpPr>
          <p:nvPr/>
        </p:nvSpPr>
        <p:spPr bwMode="auto">
          <a:xfrm>
            <a:off x="6934200" y="2286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7" name="Text Box 55"/>
          <p:cNvSpPr txBox="1">
            <a:spLocks noChangeArrowheads="1"/>
          </p:cNvSpPr>
          <p:nvPr/>
        </p:nvSpPr>
        <p:spPr bwMode="auto">
          <a:xfrm>
            <a:off x="60198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8" name="Text Box 57"/>
          <p:cNvSpPr txBox="1">
            <a:spLocks noChangeArrowheads="1"/>
          </p:cNvSpPr>
          <p:nvPr/>
        </p:nvSpPr>
        <p:spPr bwMode="auto">
          <a:xfrm>
            <a:off x="593725" y="6145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65589" name="Text Box 58"/>
          <p:cNvSpPr txBox="1">
            <a:spLocks noChangeArrowheads="1"/>
          </p:cNvSpPr>
          <p:nvPr/>
        </p:nvSpPr>
        <p:spPr bwMode="auto">
          <a:xfrm>
            <a:off x="2282825" y="1295400"/>
            <a:ext cx="305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Inductive Decision Tree</a:t>
            </a:r>
          </a:p>
        </p:txBody>
      </p:sp>
      <p:sp>
        <p:nvSpPr>
          <p:cNvPr id="73787" name="Line 59"/>
          <p:cNvSpPr>
            <a:spLocks noChangeShapeType="1"/>
          </p:cNvSpPr>
          <p:nvPr/>
        </p:nvSpPr>
        <p:spPr bwMode="auto">
          <a:xfrm flipV="1">
            <a:off x="4953000" y="1828800"/>
            <a:ext cx="0" cy="40386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88" name="Line 60"/>
          <p:cNvSpPr>
            <a:spLocks noChangeShapeType="1"/>
          </p:cNvSpPr>
          <p:nvPr/>
        </p:nvSpPr>
        <p:spPr bwMode="auto">
          <a:xfrm flipH="1" flipV="1">
            <a:off x="1600200" y="3352800"/>
            <a:ext cx="5943600" cy="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92" name="Text Box 61"/>
          <p:cNvSpPr txBox="1">
            <a:spLocks noChangeArrowheads="1"/>
          </p:cNvSpPr>
          <p:nvPr/>
        </p:nvSpPr>
        <p:spPr bwMode="auto">
          <a:xfrm>
            <a:off x="5867400" y="3048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93" name="Text Box 62"/>
          <p:cNvSpPr txBox="1">
            <a:spLocks noChangeArrowheads="1"/>
          </p:cNvSpPr>
          <p:nvPr/>
        </p:nvSpPr>
        <p:spPr bwMode="auto">
          <a:xfrm>
            <a:off x="5486400" y="2819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73791" name="Line 63"/>
          <p:cNvSpPr>
            <a:spLocks noChangeShapeType="1"/>
          </p:cNvSpPr>
          <p:nvPr/>
        </p:nvSpPr>
        <p:spPr bwMode="auto">
          <a:xfrm flipV="1">
            <a:off x="5486400" y="1828800"/>
            <a:ext cx="0" cy="40386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92" name="Line 64"/>
          <p:cNvSpPr>
            <a:spLocks noChangeShapeType="1"/>
          </p:cNvSpPr>
          <p:nvPr/>
        </p:nvSpPr>
        <p:spPr bwMode="auto">
          <a:xfrm flipH="1" flipV="1">
            <a:off x="1600200" y="2895600"/>
            <a:ext cx="5943600" cy="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93" name="Line 65"/>
          <p:cNvSpPr>
            <a:spLocks noChangeShapeType="1"/>
          </p:cNvSpPr>
          <p:nvPr/>
        </p:nvSpPr>
        <p:spPr bwMode="auto">
          <a:xfrm flipV="1">
            <a:off x="6248400" y="1828800"/>
            <a:ext cx="0" cy="40386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94" name="Rectangle 66"/>
          <p:cNvSpPr>
            <a:spLocks noChangeArrowheads="1"/>
          </p:cNvSpPr>
          <p:nvPr/>
        </p:nvSpPr>
        <p:spPr bwMode="auto">
          <a:xfrm>
            <a:off x="4953000" y="3352800"/>
            <a:ext cx="2667000" cy="2438400"/>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sp>
        <p:nvSpPr>
          <p:cNvPr id="73795" name="Rectangle 67"/>
          <p:cNvSpPr>
            <a:spLocks noChangeArrowheads="1"/>
          </p:cNvSpPr>
          <p:nvPr/>
        </p:nvSpPr>
        <p:spPr bwMode="auto">
          <a:xfrm>
            <a:off x="5486400" y="2895600"/>
            <a:ext cx="762000" cy="457200"/>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sp>
        <p:nvSpPr>
          <p:cNvPr id="65601" name="Rectangle 71"/>
          <p:cNvSpPr>
            <a:spLocks noChangeArrowheads="1"/>
          </p:cNvSpPr>
          <p:nvPr/>
        </p:nvSpPr>
        <p:spPr bwMode="auto">
          <a:xfrm>
            <a:off x="7250589" y="456709"/>
            <a:ext cx="501650" cy="311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02" name="Rectangle 72"/>
          <p:cNvSpPr>
            <a:spLocks noChangeArrowheads="1"/>
          </p:cNvSpPr>
          <p:nvPr/>
        </p:nvSpPr>
        <p:spPr bwMode="auto">
          <a:xfrm>
            <a:off x="6660039" y="1085359"/>
            <a:ext cx="501650" cy="311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03" name="Rectangle 73"/>
          <p:cNvSpPr>
            <a:spLocks noChangeArrowheads="1"/>
          </p:cNvSpPr>
          <p:nvPr/>
        </p:nvSpPr>
        <p:spPr bwMode="auto">
          <a:xfrm>
            <a:off x="7822089" y="1085359"/>
            <a:ext cx="501650" cy="311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04" name="Line 75"/>
          <p:cNvSpPr>
            <a:spLocks noChangeShapeType="1"/>
          </p:cNvSpPr>
          <p:nvPr/>
        </p:nvSpPr>
        <p:spPr bwMode="auto">
          <a:xfrm flipH="1">
            <a:off x="6890226" y="807547"/>
            <a:ext cx="538163" cy="258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76"/>
          <p:cNvSpPr>
            <a:spLocks noChangeShapeType="1"/>
          </p:cNvSpPr>
          <p:nvPr/>
        </p:nvSpPr>
        <p:spPr bwMode="auto">
          <a:xfrm>
            <a:off x="7620476" y="788497"/>
            <a:ext cx="449263" cy="2778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77"/>
          <p:cNvSpPr>
            <a:spLocks noChangeShapeType="1"/>
          </p:cNvSpPr>
          <p:nvPr/>
        </p:nvSpPr>
        <p:spPr bwMode="auto">
          <a:xfrm flipH="1">
            <a:off x="7499826" y="788497"/>
            <a:ext cx="42863" cy="2968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Oval 80"/>
          <p:cNvSpPr>
            <a:spLocks noChangeArrowheads="1"/>
          </p:cNvSpPr>
          <p:nvPr/>
        </p:nvSpPr>
        <p:spPr bwMode="auto">
          <a:xfrm>
            <a:off x="7803039" y="1733059"/>
            <a:ext cx="7112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08" name="Rectangle 81"/>
          <p:cNvSpPr>
            <a:spLocks noChangeArrowheads="1"/>
          </p:cNvSpPr>
          <p:nvPr/>
        </p:nvSpPr>
        <p:spPr bwMode="auto">
          <a:xfrm>
            <a:off x="7287101" y="447184"/>
            <a:ext cx="45189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dirty="0">
                <a:latin typeface="Times New Roman" charset="0"/>
              </a:rPr>
              <a:t>A</a:t>
            </a:r>
            <a:r>
              <a:rPr lang="en-US" dirty="0" smtClean="0">
                <a:latin typeface="Times New Roman" charset="0"/>
              </a:rPr>
              <a:t>?</a:t>
            </a:r>
            <a:endParaRPr lang="en-US" dirty="0">
              <a:latin typeface="Times New Roman" charset="0"/>
            </a:endParaRPr>
          </a:p>
        </p:txBody>
      </p:sp>
      <p:sp>
        <p:nvSpPr>
          <p:cNvPr id="65609" name="Rectangle 82"/>
          <p:cNvSpPr>
            <a:spLocks noChangeArrowheads="1"/>
          </p:cNvSpPr>
          <p:nvPr/>
        </p:nvSpPr>
        <p:spPr bwMode="auto">
          <a:xfrm>
            <a:off x="6677501" y="1075834"/>
            <a:ext cx="45189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dirty="0">
                <a:latin typeface="Times New Roman" charset="0"/>
              </a:rPr>
              <a:t>A</a:t>
            </a:r>
            <a:r>
              <a:rPr lang="en-US" dirty="0" smtClean="0">
                <a:latin typeface="Times New Roman" charset="0"/>
              </a:rPr>
              <a:t>?</a:t>
            </a:r>
            <a:endParaRPr lang="en-US" dirty="0">
              <a:latin typeface="Times New Roman" charset="0"/>
            </a:endParaRPr>
          </a:p>
        </p:txBody>
      </p:sp>
      <p:sp>
        <p:nvSpPr>
          <p:cNvPr id="65610" name="Rectangle 83"/>
          <p:cNvSpPr>
            <a:spLocks noChangeArrowheads="1"/>
          </p:cNvSpPr>
          <p:nvPr/>
        </p:nvSpPr>
        <p:spPr bwMode="auto">
          <a:xfrm>
            <a:off x="7858601" y="1075834"/>
            <a:ext cx="362067"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dirty="0">
                <a:latin typeface="Times New Roman" charset="0"/>
              </a:rPr>
              <a:t>I</a:t>
            </a:r>
            <a:r>
              <a:rPr lang="en-US" dirty="0" smtClean="0">
                <a:latin typeface="Times New Roman" charset="0"/>
              </a:rPr>
              <a:t>?</a:t>
            </a:r>
            <a:endParaRPr lang="en-US" dirty="0">
              <a:latin typeface="Times New Roman" charset="0"/>
            </a:endParaRPr>
          </a:p>
        </p:txBody>
      </p:sp>
      <p:sp>
        <p:nvSpPr>
          <p:cNvPr id="65611" name="Rectangle 85"/>
          <p:cNvSpPr>
            <a:spLocks noChangeArrowheads="1"/>
          </p:cNvSpPr>
          <p:nvPr/>
        </p:nvSpPr>
        <p:spPr bwMode="auto">
          <a:xfrm>
            <a:off x="6623526" y="336059"/>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i="1">
                <a:solidFill>
                  <a:schemeClr val="tx2"/>
                </a:solidFill>
                <a:latin typeface="Times New Roman" charset="0"/>
              </a:rPr>
              <a:t>Root</a:t>
            </a:r>
          </a:p>
        </p:txBody>
      </p:sp>
      <p:sp>
        <p:nvSpPr>
          <p:cNvPr id="65612" name="Rectangle 86"/>
          <p:cNvSpPr>
            <a:spLocks noChangeArrowheads="1"/>
          </p:cNvSpPr>
          <p:nvPr/>
        </p:nvSpPr>
        <p:spPr bwMode="auto">
          <a:xfrm>
            <a:off x="8452326" y="1707659"/>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i="1">
                <a:solidFill>
                  <a:schemeClr val="tx2"/>
                </a:solidFill>
                <a:latin typeface="Times New Roman" charset="0"/>
              </a:rPr>
              <a:t>Leaf</a:t>
            </a:r>
          </a:p>
        </p:txBody>
      </p:sp>
      <p:sp>
        <p:nvSpPr>
          <p:cNvPr id="65613" name="Rectangle 87"/>
          <p:cNvSpPr>
            <a:spLocks noChangeArrowheads="1"/>
          </p:cNvSpPr>
          <p:nvPr/>
        </p:nvSpPr>
        <p:spPr bwMode="auto">
          <a:xfrm>
            <a:off x="7947501" y="1720359"/>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a:latin typeface="Times New Roman" charset="0"/>
              </a:rPr>
              <a:t>A</a:t>
            </a:r>
          </a:p>
        </p:txBody>
      </p:sp>
      <p:sp>
        <p:nvSpPr>
          <p:cNvPr id="65614" name="Line 88"/>
          <p:cNvSpPr>
            <a:spLocks noChangeShapeType="1"/>
          </p:cNvSpPr>
          <p:nvPr/>
        </p:nvSpPr>
        <p:spPr bwMode="auto">
          <a:xfrm flipH="1">
            <a:off x="6242526" y="1474297"/>
            <a:ext cx="538163" cy="258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5" name="Line 89"/>
          <p:cNvSpPr>
            <a:spLocks noChangeShapeType="1"/>
          </p:cNvSpPr>
          <p:nvPr/>
        </p:nvSpPr>
        <p:spPr bwMode="auto">
          <a:xfrm>
            <a:off x="6972776" y="1455247"/>
            <a:ext cx="277813" cy="2206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6" name="Line 90"/>
          <p:cNvSpPr>
            <a:spLocks noChangeShapeType="1"/>
          </p:cNvSpPr>
          <p:nvPr/>
        </p:nvSpPr>
        <p:spPr bwMode="auto">
          <a:xfrm flipH="1">
            <a:off x="6852126" y="1455247"/>
            <a:ext cx="42863" cy="2968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7" name="Line 91"/>
          <p:cNvSpPr>
            <a:spLocks noChangeShapeType="1"/>
          </p:cNvSpPr>
          <p:nvPr/>
        </p:nvSpPr>
        <p:spPr bwMode="auto">
          <a:xfrm>
            <a:off x="8230076" y="1455247"/>
            <a:ext cx="277813" cy="2206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8" name="Line 92"/>
          <p:cNvSpPr>
            <a:spLocks noChangeShapeType="1"/>
          </p:cNvSpPr>
          <p:nvPr/>
        </p:nvSpPr>
        <p:spPr bwMode="auto">
          <a:xfrm>
            <a:off x="8096726" y="1455247"/>
            <a:ext cx="11113" cy="2968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9" name="Oval 93"/>
          <p:cNvSpPr>
            <a:spLocks noChangeArrowheads="1"/>
          </p:cNvSpPr>
          <p:nvPr/>
        </p:nvSpPr>
        <p:spPr bwMode="auto">
          <a:xfrm>
            <a:off x="6533039" y="1769572"/>
            <a:ext cx="7112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20" name="Rectangle 94"/>
          <p:cNvSpPr>
            <a:spLocks noChangeArrowheads="1"/>
          </p:cNvSpPr>
          <p:nvPr/>
        </p:nvSpPr>
        <p:spPr bwMode="auto">
          <a:xfrm>
            <a:off x="6677501" y="1756872"/>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a:latin typeface="Times New Roman" charset="0"/>
              </a:rPr>
              <a:t>B</a:t>
            </a:r>
          </a:p>
        </p:txBody>
      </p:sp>
      <p:sp>
        <p:nvSpPr>
          <p:cNvPr id="88" name="Text Box 7"/>
          <p:cNvSpPr txBox="1">
            <a:spLocks noChangeArrowheads="1"/>
          </p:cNvSpPr>
          <p:nvPr/>
        </p:nvSpPr>
        <p:spPr bwMode="auto">
          <a:xfrm>
            <a:off x="457200" y="3423345"/>
            <a:ext cx="1155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t>Age</a:t>
            </a:r>
          </a:p>
          <a:p>
            <a:pPr algn="ctr" eaLnBrk="1" hangingPunct="1"/>
            <a:r>
              <a:rPr lang="en-US" dirty="0" smtClean="0"/>
              <a:t>(years)</a:t>
            </a:r>
            <a:endParaRPr lang="en-US" dirty="0"/>
          </a:p>
        </p:txBody>
      </p:sp>
      <p:sp>
        <p:nvSpPr>
          <p:cNvPr id="89" name="Text Box 8"/>
          <p:cNvSpPr txBox="1">
            <a:spLocks noChangeArrowheads="1"/>
          </p:cNvSpPr>
          <p:nvPr/>
        </p:nvSpPr>
        <p:spPr bwMode="auto">
          <a:xfrm>
            <a:off x="4114800" y="5802275"/>
            <a:ext cx="1655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Income ($)</a:t>
            </a:r>
            <a:endParaRPr lang="en-US" dirty="0"/>
          </a:p>
        </p:txBody>
      </p:sp>
    </p:spTree>
    <p:extLst>
      <p:ext uri="{BB962C8B-B14F-4D97-AF65-F5344CB8AC3E}">
        <p14:creationId xmlns:p14="http://schemas.microsoft.com/office/powerpoint/2010/main" val="915618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87"/>
                                        </p:tgtEl>
                                        <p:attrNameLst>
                                          <p:attrName>style.visibility</p:attrName>
                                        </p:attrNameLst>
                                      </p:cBhvr>
                                      <p:to>
                                        <p:strVal val="visible"/>
                                      </p:to>
                                    </p:set>
                                    <p:anim calcmode="lin" valueType="num">
                                      <p:cBhvr>
                                        <p:cTn id="7" dur="500" fill="hold"/>
                                        <p:tgtEl>
                                          <p:spTgt spid="73787"/>
                                        </p:tgtEl>
                                        <p:attrNameLst>
                                          <p:attrName>ppt_w</p:attrName>
                                        </p:attrNameLst>
                                      </p:cBhvr>
                                      <p:tavLst>
                                        <p:tav tm="0">
                                          <p:val>
                                            <p:fltVal val="0"/>
                                          </p:val>
                                        </p:tav>
                                        <p:tav tm="100000">
                                          <p:val>
                                            <p:strVal val="#ppt_w"/>
                                          </p:val>
                                        </p:tav>
                                      </p:tavLst>
                                    </p:anim>
                                    <p:anim calcmode="lin" valueType="num">
                                      <p:cBhvr>
                                        <p:cTn id="8" dur="500" fill="hold"/>
                                        <p:tgtEl>
                                          <p:spTgt spid="73787"/>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13854 -0.0067 C -0.03993 -0.0067 0.05868 -0.0067 0.06632 -0.0067 C 0.07396 -0.0067 -0.08941 -0.0067 -0.09254 -0.0067 C -0.09566 -0.0067 0.03194 -0.0067 0.04722 -0.0067 C 0.0625 -0.0067 0.00764 -0.0067 -0.00035 -0.0067 " pathEditMode="relative" ptsTypes="aaaaA">
                                      <p:cBhvr>
                                        <p:cTn id="10" dur="2000" fill="hold"/>
                                        <p:tgtEl>
                                          <p:spTgt spid="73787"/>
                                        </p:tgtEl>
                                        <p:attrNameLst>
                                          <p:attrName>ppt_x</p:attrName>
                                          <p:attrName>ppt_y</p:attrName>
                                        </p:attrNameLst>
                                      </p:cBhvr>
                                    </p:animMotion>
                                  </p:childTnLst>
                                </p:cTn>
                              </p:par>
                            </p:childTnLst>
                          </p:cTn>
                        </p:par>
                        <p:par>
                          <p:cTn id="11" fill="hold" nodeType="afterGroup">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73788"/>
                                        </p:tgtEl>
                                        <p:attrNameLst>
                                          <p:attrName>style.visibility</p:attrName>
                                        </p:attrNameLst>
                                      </p:cBhvr>
                                      <p:to>
                                        <p:strVal val="visible"/>
                                      </p:to>
                                    </p:set>
                                    <p:anim calcmode="lin" valueType="num">
                                      <p:cBhvr>
                                        <p:cTn id="14" dur="500" fill="hold"/>
                                        <p:tgtEl>
                                          <p:spTgt spid="73788"/>
                                        </p:tgtEl>
                                        <p:attrNameLst>
                                          <p:attrName>ppt_w</p:attrName>
                                        </p:attrNameLst>
                                      </p:cBhvr>
                                      <p:tavLst>
                                        <p:tav tm="0">
                                          <p:val>
                                            <p:fltVal val="0"/>
                                          </p:val>
                                        </p:tav>
                                        <p:tav tm="100000">
                                          <p:val>
                                            <p:strVal val="#ppt_w"/>
                                          </p:val>
                                        </p:tav>
                                      </p:tavLst>
                                    </p:anim>
                                    <p:anim calcmode="lin" valueType="num">
                                      <p:cBhvr>
                                        <p:cTn id="15" dur="500" fill="hold"/>
                                        <p:tgtEl>
                                          <p:spTgt spid="73788"/>
                                        </p:tgtEl>
                                        <p:attrNameLst>
                                          <p:attrName>ppt_h</p:attrName>
                                        </p:attrNameLst>
                                      </p:cBhvr>
                                      <p:tavLst>
                                        <p:tav tm="0">
                                          <p:val>
                                            <p:fltVal val="0"/>
                                          </p:val>
                                        </p:tav>
                                        <p:tav tm="100000">
                                          <p:val>
                                            <p:strVal val="#ppt_h"/>
                                          </p:val>
                                        </p:tav>
                                      </p:tavLst>
                                    </p:anim>
                                  </p:childTnLst>
                                </p:cTn>
                              </p:par>
                              <p:par>
                                <p:cTn id="16" presetID="0" presetClass="path" presetSubtype="0" accel="50000" decel="50000" fill="hold" grpId="1" nodeType="withEffect">
                                  <p:stCondLst>
                                    <p:cond delay="0"/>
                                  </p:stCondLst>
                                  <p:childTnLst>
                                    <p:animMotion origin="layout" path="M -0.00156 0.21133 C -0.00156 0.03284 -0.00156 -0.14543 -0.00156 -0.16277 C -0.00156 -0.18011 -0.00156 0.0911 -0.00156 0.10775 C -0.00156 0.1244 -0.00156 -0.04994 -0.00156 -0.06335 C -0.00156 -0.07676 -0.00173 0.01688 -0.00156 0.02752 C -0.00139 0.03815 -0.00069 0.01896 -2.77778E-6 -3.69942E-6 " pathEditMode="relative" ptsTypes="aaaaaA">
                                      <p:cBhvr>
                                        <p:cTn id="17" dur="2000" fill="hold"/>
                                        <p:tgtEl>
                                          <p:spTgt spid="73788"/>
                                        </p:tgtEl>
                                        <p:attrNameLst>
                                          <p:attrName>ppt_x</p:attrName>
                                          <p:attrName>ppt_y</p:attrName>
                                        </p:attrNameLst>
                                      </p:cBhvr>
                                    </p:animMotion>
                                  </p:childTnLst>
                                </p:cTn>
                              </p:par>
                            </p:childTnLst>
                          </p:cTn>
                        </p:par>
                        <p:par>
                          <p:cTn id="18" fill="hold" nodeType="afterGroup">
                            <p:stCondLst>
                              <p:cond delay="4000"/>
                            </p:stCondLst>
                            <p:childTnLst>
                              <p:par>
                                <p:cTn id="19" presetID="23" presetClass="entr" presetSubtype="16" fill="hold" grpId="0" nodeType="afterEffect">
                                  <p:stCondLst>
                                    <p:cond delay="0"/>
                                  </p:stCondLst>
                                  <p:childTnLst>
                                    <p:set>
                                      <p:cBhvr>
                                        <p:cTn id="20" dur="1" fill="hold">
                                          <p:stCondLst>
                                            <p:cond delay="0"/>
                                          </p:stCondLst>
                                        </p:cTn>
                                        <p:tgtEl>
                                          <p:spTgt spid="73794"/>
                                        </p:tgtEl>
                                        <p:attrNameLst>
                                          <p:attrName>style.visibility</p:attrName>
                                        </p:attrNameLst>
                                      </p:cBhvr>
                                      <p:to>
                                        <p:strVal val="visible"/>
                                      </p:to>
                                    </p:set>
                                    <p:anim calcmode="lin" valueType="num">
                                      <p:cBhvr>
                                        <p:cTn id="21" dur="500" fill="hold"/>
                                        <p:tgtEl>
                                          <p:spTgt spid="73794"/>
                                        </p:tgtEl>
                                        <p:attrNameLst>
                                          <p:attrName>ppt_w</p:attrName>
                                        </p:attrNameLst>
                                      </p:cBhvr>
                                      <p:tavLst>
                                        <p:tav tm="0">
                                          <p:val>
                                            <p:fltVal val="0"/>
                                          </p:val>
                                        </p:tav>
                                        <p:tav tm="100000">
                                          <p:val>
                                            <p:strVal val="#ppt_w"/>
                                          </p:val>
                                        </p:tav>
                                      </p:tavLst>
                                    </p:anim>
                                    <p:anim calcmode="lin" valueType="num">
                                      <p:cBhvr>
                                        <p:cTn id="22" dur="500" fill="hold"/>
                                        <p:tgtEl>
                                          <p:spTgt spid="73794"/>
                                        </p:tgtEl>
                                        <p:attrNameLst>
                                          <p:attrName>ppt_h</p:attrName>
                                        </p:attrNameLst>
                                      </p:cBhvr>
                                      <p:tavLst>
                                        <p:tav tm="0">
                                          <p:val>
                                            <p:fltVal val="0"/>
                                          </p:val>
                                        </p:tav>
                                        <p:tav tm="100000">
                                          <p:val>
                                            <p:strVal val="#ppt_h"/>
                                          </p:val>
                                        </p:tav>
                                      </p:tavLst>
                                    </p:anim>
                                  </p:childTnLst>
                                </p:cTn>
                              </p:par>
                            </p:childTnLst>
                          </p:cTn>
                        </p:par>
                        <p:par>
                          <p:cTn id="23" fill="hold" nodeType="afterGroup">
                            <p:stCondLst>
                              <p:cond delay="4500"/>
                            </p:stCondLst>
                            <p:childTnLst>
                              <p:par>
                                <p:cTn id="24" presetID="23" presetClass="entr" presetSubtype="16" fill="hold" grpId="0" nodeType="afterEffect">
                                  <p:stCondLst>
                                    <p:cond delay="0"/>
                                  </p:stCondLst>
                                  <p:childTnLst>
                                    <p:set>
                                      <p:cBhvr>
                                        <p:cTn id="25" dur="1" fill="hold">
                                          <p:stCondLst>
                                            <p:cond delay="0"/>
                                          </p:stCondLst>
                                        </p:cTn>
                                        <p:tgtEl>
                                          <p:spTgt spid="73791"/>
                                        </p:tgtEl>
                                        <p:attrNameLst>
                                          <p:attrName>style.visibility</p:attrName>
                                        </p:attrNameLst>
                                      </p:cBhvr>
                                      <p:to>
                                        <p:strVal val="visible"/>
                                      </p:to>
                                    </p:set>
                                    <p:anim calcmode="lin" valueType="num">
                                      <p:cBhvr>
                                        <p:cTn id="26" dur="500" fill="hold"/>
                                        <p:tgtEl>
                                          <p:spTgt spid="73791"/>
                                        </p:tgtEl>
                                        <p:attrNameLst>
                                          <p:attrName>ppt_w</p:attrName>
                                        </p:attrNameLst>
                                      </p:cBhvr>
                                      <p:tavLst>
                                        <p:tav tm="0">
                                          <p:val>
                                            <p:fltVal val="0"/>
                                          </p:val>
                                        </p:tav>
                                        <p:tav tm="100000">
                                          <p:val>
                                            <p:strVal val="#ppt_w"/>
                                          </p:val>
                                        </p:tav>
                                      </p:tavLst>
                                    </p:anim>
                                    <p:anim calcmode="lin" valueType="num">
                                      <p:cBhvr>
                                        <p:cTn id="27" dur="500" fill="hold"/>
                                        <p:tgtEl>
                                          <p:spTgt spid="73791"/>
                                        </p:tgtEl>
                                        <p:attrNameLst>
                                          <p:attrName>ppt_h</p:attrName>
                                        </p:attrNameLst>
                                      </p:cBhvr>
                                      <p:tavLst>
                                        <p:tav tm="0">
                                          <p:val>
                                            <p:fltVal val="0"/>
                                          </p:val>
                                        </p:tav>
                                        <p:tav tm="100000">
                                          <p:val>
                                            <p:strVal val="#ppt_h"/>
                                          </p:val>
                                        </p:tav>
                                      </p:tavLst>
                                    </p:anim>
                                  </p:childTnLst>
                                </p:cTn>
                              </p:par>
                              <p:par>
                                <p:cTn id="28" presetID="0" presetClass="path" presetSubtype="0" accel="50000" decel="50000" fill="hold" grpId="1" nodeType="withEffect">
                                  <p:stCondLst>
                                    <p:cond delay="0"/>
                                  </p:stCondLst>
                                  <p:childTnLst>
                                    <p:animMotion origin="layout" path="M -0.13854 -0.0067 C -0.03993 -0.0067 0.05868 -0.0067 0.06632 -0.0067 C 0.07396 -0.0067 -0.08941 -0.0067 -0.09254 -0.0067 C -0.09566 -0.0067 0.03194 -0.0067 0.04722 -0.0067 C 0.0625 -0.0067 0.00764 -0.0067 -0.00035 -0.0067 " pathEditMode="relative" ptsTypes="aaaaA">
                                      <p:cBhvr>
                                        <p:cTn id="29" dur="2000" fill="hold"/>
                                        <p:tgtEl>
                                          <p:spTgt spid="73791"/>
                                        </p:tgtEl>
                                        <p:attrNameLst>
                                          <p:attrName>ppt_x</p:attrName>
                                          <p:attrName>ppt_y</p:attrName>
                                        </p:attrNameLst>
                                      </p:cBhvr>
                                    </p:animMotion>
                                  </p:childTnLst>
                                </p:cTn>
                              </p:par>
                            </p:childTnLst>
                          </p:cTn>
                        </p:par>
                        <p:par>
                          <p:cTn id="30" fill="hold" nodeType="afterGroup">
                            <p:stCondLst>
                              <p:cond delay="6500"/>
                            </p:stCondLst>
                            <p:childTnLst>
                              <p:par>
                                <p:cTn id="31" presetID="23" presetClass="entr" presetSubtype="16" fill="hold" grpId="0" nodeType="afterEffect">
                                  <p:stCondLst>
                                    <p:cond delay="0"/>
                                  </p:stCondLst>
                                  <p:childTnLst>
                                    <p:set>
                                      <p:cBhvr>
                                        <p:cTn id="32" dur="1" fill="hold">
                                          <p:stCondLst>
                                            <p:cond delay="0"/>
                                          </p:stCondLst>
                                        </p:cTn>
                                        <p:tgtEl>
                                          <p:spTgt spid="73792"/>
                                        </p:tgtEl>
                                        <p:attrNameLst>
                                          <p:attrName>style.visibility</p:attrName>
                                        </p:attrNameLst>
                                      </p:cBhvr>
                                      <p:to>
                                        <p:strVal val="visible"/>
                                      </p:to>
                                    </p:set>
                                    <p:anim calcmode="lin" valueType="num">
                                      <p:cBhvr>
                                        <p:cTn id="33" dur="500" fill="hold"/>
                                        <p:tgtEl>
                                          <p:spTgt spid="73792"/>
                                        </p:tgtEl>
                                        <p:attrNameLst>
                                          <p:attrName>ppt_w</p:attrName>
                                        </p:attrNameLst>
                                      </p:cBhvr>
                                      <p:tavLst>
                                        <p:tav tm="0">
                                          <p:val>
                                            <p:fltVal val="0"/>
                                          </p:val>
                                        </p:tav>
                                        <p:tav tm="100000">
                                          <p:val>
                                            <p:strVal val="#ppt_w"/>
                                          </p:val>
                                        </p:tav>
                                      </p:tavLst>
                                    </p:anim>
                                    <p:anim calcmode="lin" valueType="num">
                                      <p:cBhvr>
                                        <p:cTn id="34" dur="500" fill="hold"/>
                                        <p:tgtEl>
                                          <p:spTgt spid="73792"/>
                                        </p:tgtEl>
                                        <p:attrNameLst>
                                          <p:attrName>ppt_h</p:attrName>
                                        </p:attrNameLst>
                                      </p:cBhvr>
                                      <p:tavLst>
                                        <p:tav tm="0">
                                          <p:val>
                                            <p:fltVal val="0"/>
                                          </p:val>
                                        </p:tav>
                                        <p:tav tm="100000">
                                          <p:val>
                                            <p:strVal val="#ppt_h"/>
                                          </p:val>
                                        </p:tav>
                                      </p:tavLst>
                                    </p:anim>
                                  </p:childTnLst>
                                </p:cTn>
                              </p:par>
                              <p:par>
                                <p:cTn id="35" presetID="0" presetClass="path" presetSubtype="0" accel="50000" decel="50000" fill="hold" grpId="1" nodeType="withEffect">
                                  <p:stCondLst>
                                    <p:cond delay="0"/>
                                  </p:stCondLst>
                                  <p:childTnLst>
                                    <p:animMotion origin="layout" path="M -0.00156 0.21133 C -0.00156 0.03284 -0.00156 -0.14543 -0.00156 -0.16277 C -0.00156 -0.18011 -0.00156 0.0911 -0.00156 0.10775 C -0.00156 0.1244 -0.00156 -0.04994 -0.00156 -0.06335 C -0.00156 -0.07676 -0.00173 0.01688 -0.00156 0.02752 C -0.00139 0.03815 -0.00069 0.01896 -2.77778E-6 -3.69942E-6 " pathEditMode="relative" ptsTypes="aaaaaA">
                                      <p:cBhvr>
                                        <p:cTn id="36" dur="2000" fill="hold"/>
                                        <p:tgtEl>
                                          <p:spTgt spid="73792"/>
                                        </p:tgtEl>
                                        <p:attrNameLst>
                                          <p:attrName>ppt_x</p:attrName>
                                          <p:attrName>ppt_y</p:attrName>
                                        </p:attrNameLst>
                                      </p:cBhvr>
                                    </p:animMotion>
                                  </p:childTnLst>
                                </p:cTn>
                              </p:par>
                            </p:childTnLst>
                          </p:cTn>
                        </p:par>
                        <p:par>
                          <p:cTn id="37" fill="hold" nodeType="afterGroup">
                            <p:stCondLst>
                              <p:cond delay="8500"/>
                            </p:stCondLst>
                            <p:childTnLst>
                              <p:par>
                                <p:cTn id="38" presetID="23" presetClass="entr" presetSubtype="16" fill="hold" grpId="0" nodeType="afterEffect">
                                  <p:stCondLst>
                                    <p:cond delay="0"/>
                                  </p:stCondLst>
                                  <p:childTnLst>
                                    <p:set>
                                      <p:cBhvr>
                                        <p:cTn id="39" dur="1" fill="hold">
                                          <p:stCondLst>
                                            <p:cond delay="0"/>
                                          </p:stCondLst>
                                        </p:cTn>
                                        <p:tgtEl>
                                          <p:spTgt spid="73793"/>
                                        </p:tgtEl>
                                        <p:attrNameLst>
                                          <p:attrName>style.visibility</p:attrName>
                                        </p:attrNameLst>
                                      </p:cBhvr>
                                      <p:to>
                                        <p:strVal val="visible"/>
                                      </p:to>
                                    </p:set>
                                    <p:anim calcmode="lin" valueType="num">
                                      <p:cBhvr>
                                        <p:cTn id="40" dur="500" fill="hold"/>
                                        <p:tgtEl>
                                          <p:spTgt spid="73793"/>
                                        </p:tgtEl>
                                        <p:attrNameLst>
                                          <p:attrName>ppt_w</p:attrName>
                                        </p:attrNameLst>
                                      </p:cBhvr>
                                      <p:tavLst>
                                        <p:tav tm="0">
                                          <p:val>
                                            <p:fltVal val="0"/>
                                          </p:val>
                                        </p:tav>
                                        <p:tav tm="100000">
                                          <p:val>
                                            <p:strVal val="#ppt_w"/>
                                          </p:val>
                                        </p:tav>
                                      </p:tavLst>
                                    </p:anim>
                                    <p:anim calcmode="lin" valueType="num">
                                      <p:cBhvr>
                                        <p:cTn id="41" dur="500" fill="hold"/>
                                        <p:tgtEl>
                                          <p:spTgt spid="73793"/>
                                        </p:tgtEl>
                                        <p:attrNameLst>
                                          <p:attrName>ppt_h</p:attrName>
                                        </p:attrNameLst>
                                      </p:cBhvr>
                                      <p:tavLst>
                                        <p:tav tm="0">
                                          <p:val>
                                            <p:fltVal val="0"/>
                                          </p:val>
                                        </p:tav>
                                        <p:tav tm="100000">
                                          <p:val>
                                            <p:strVal val="#ppt_h"/>
                                          </p:val>
                                        </p:tav>
                                      </p:tavLst>
                                    </p:anim>
                                  </p:childTnLst>
                                </p:cTn>
                              </p:par>
                              <p:par>
                                <p:cTn id="42" presetID="0" presetClass="path" presetSubtype="0" accel="50000" decel="50000" fill="hold" grpId="1" nodeType="withEffect">
                                  <p:stCondLst>
                                    <p:cond delay="0"/>
                                  </p:stCondLst>
                                  <p:childTnLst>
                                    <p:animMotion origin="layout" path="M -0.13854 -0.0067 C -0.03993 -0.0067 0.05868 -0.0067 0.06632 -0.0067 C 0.07396 -0.0067 -0.08941 -0.0067 -0.09254 -0.0067 C -0.09566 -0.0067 0.03194 -0.0067 0.04722 -0.0067 C 0.0625 -0.0067 0.00764 -0.0067 -0.00035 -0.0067 " pathEditMode="relative" ptsTypes="aaaaA">
                                      <p:cBhvr>
                                        <p:cTn id="43" dur="2000" fill="hold"/>
                                        <p:tgtEl>
                                          <p:spTgt spid="73793"/>
                                        </p:tgtEl>
                                        <p:attrNameLst>
                                          <p:attrName>ppt_x</p:attrName>
                                          <p:attrName>ppt_y</p:attrName>
                                        </p:attrNameLst>
                                      </p:cBhvr>
                                    </p:animMotion>
                                  </p:childTnLst>
                                </p:cTn>
                              </p:par>
                            </p:childTnLst>
                          </p:cTn>
                        </p:par>
                        <p:par>
                          <p:cTn id="44" fill="hold" nodeType="afterGroup">
                            <p:stCondLst>
                              <p:cond delay="10500"/>
                            </p:stCondLst>
                            <p:childTnLst>
                              <p:par>
                                <p:cTn id="45" presetID="23" presetClass="entr" presetSubtype="16" fill="hold" grpId="0" nodeType="afterEffect">
                                  <p:stCondLst>
                                    <p:cond delay="0"/>
                                  </p:stCondLst>
                                  <p:childTnLst>
                                    <p:set>
                                      <p:cBhvr>
                                        <p:cTn id="46" dur="1" fill="hold">
                                          <p:stCondLst>
                                            <p:cond delay="0"/>
                                          </p:stCondLst>
                                        </p:cTn>
                                        <p:tgtEl>
                                          <p:spTgt spid="73795"/>
                                        </p:tgtEl>
                                        <p:attrNameLst>
                                          <p:attrName>style.visibility</p:attrName>
                                        </p:attrNameLst>
                                      </p:cBhvr>
                                      <p:to>
                                        <p:strVal val="visible"/>
                                      </p:to>
                                    </p:set>
                                    <p:anim calcmode="lin" valueType="num">
                                      <p:cBhvr>
                                        <p:cTn id="47" dur="500" fill="hold"/>
                                        <p:tgtEl>
                                          <p:spTgt spid="73795"/>
                                        </p:tgtEl>
                                        <p:attrNameLst>
                                          <p:attrName>ppt_w</p:attrName>
                                        </p:attrNameLst>
                                      </p:cBhvr>
                                      <p:tavLst>
                                        <p:tav tm="0">
                                          <p:val>
                                            <p:fltVal val="0"/>
                                          </p:val>
                                        </p:tav>
                                        <p:tav tm="100000">
                                          <p:val>
                                            <p:strVal val="#ppt_w"/>
                                          </p:val>
                                        </p:tav>
                                      </p:tavLst>
                                    </p:anim>
                                    <p:anim calcmode="lin" valueType="num">
                                      <p:cBhvr>
                                        <p:cTn id="48" dur="500" fill="hold"/>
                                        <p:tgtEl>
                                          <p:spTgt spid="737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87" grpId="0" animBg="1"/>
      <p:bldP spid="73787" grpId="1" animBg="1"/>
      <p:bldP spid="73788" grpId="0" animBg="1"/>
      <p:bldP spid="73788" grpId="1" animBg="1"/>
      <p:bldP spid="73791" grpId="0" animBg="1"/>
      <p:bldP spid="73791" grpId="1" animBg="1"/>
      <p:bldP spid="73792" grpId="0" animBg="1"/>
      <p:bldP spid="73792" grpId="1" animBg="1"/>
      <p:bldP spid="73793" grpId="0" animBg="1"/>
      <p:bldP spid="73793" grpId="1" animBg="1"/>
      <p:bldP spid="73794" grpId="0" animBg="1"/>
      <p:bldP spid="7379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46</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331966" y="2764685"/>
            <a:ext cx="4953000" cy="1754327"/>
          </a:xfrm>
          <a:prstGeom prst="rect">
            <a:avLst/>
          </a:prstGeom>
          <a:solidFill>
            <a:schemeClr val="bg1"/>
          </a:solidFill>
        </p:spPr>
        <p:txBody>
          <a:bodyPr wrap="square">
            <a:spAutoFit/>
          </a:bodyPr>
          <a:lstStyle/>
          <a:p>
            <a:r>
              <a:rPr lang="en-US" b="1" i="1" dirty="0"/>
              <a:t>Evaluation/</a:t>
            </a:r>
            <a:r>
              <a:rPr lang="en-US" b="1" i="1" dirty="0" smtClean="0"/>
              <a:t>Interpretation:</a:t>
            </a:r>
          </a:p>
          <a:p>
            <a:pPr marL="285750" indent="-285750">
              <a:buFont typeface="Arial"/>
              <a:buChar char="•"/>
            </a:pPr>
            <a:r>
              <a:rPr lang="en-GB" dirty="0" smtClean="0"/>
              <a:t>Evaluate models against </a:t>
            </a:r>
            <a:r>
              <a:rPr lang="en-GB" dirty="0"/>
              <a:t>the success criteria </a:t>
            </a:r>
            <a:r>
              <a:rPr lang="en-GB" dirty="0" smtClean="0"/>
              <a:t>using </a:t>
            </a:r>
            <a:r>
              <a:rPr lang="en-GB" dirty="0"/>
              <a:t>independent </a:t>
            </a:r>
            <a:r>
              <a:rPr lang="en-GB" dirty="0" smtClean="0"/>
              <a:t>data sets (generalization)</a:t>
            </a:r>
          </a:p>
          <a:p>
            <a:pPr marL="285750" indent="-285750">
              <a:buFont typeface="Arial"/>
              <a:buChar char="•"/>
            </a:pPr>
            <a:r>
              <a:rPr lang="en-GB" dirty="0" smtClean="0"/>
              <a:t>Analyse and interpret model for </a:t>
            </a:r>
            <a:r>
              <a:rPr lang="en-GB" dirty="0"/>
              <a:t>new found </a:t>
            </a:r>
            <a:r>
              <a:rPr lang="en-GB" dirty="0" smtClean="0"/>
              <a:t>knowledge</a:t>
            </a:r>
          </a:p>
          <a:p>
            <a:pPr marL="285750" indent="-285750">
              <a:buFont typeface="Arial"/>
              <a:buChar char="•"/>
            </a:pPr>
            <a:r>
              <a:rPr lang="en-US" dirty="0" smtClean="0"/>
              <a:t>Decide on </a:t>
            </a:r>
            <a:r>
              <a:rPr lang="en-US" dirty="0"/>
              <a:t>the use of </a:t>
            </a:r>
            <a:r>
              <a:rPr lang="en-US" dirty="0" smtClean="0"/>
              <a:t>model/knowledge/results</a:t>
            </a:r>
            <a:endParaRPr lang="en-US" dirty="0"/>
          </a:p>
        </p:txBody>
      </p:sp>
      <p:sp>
        <p:nvSpPr>
          <p:cNvPr id="9" name="Rectangle 8"/>
          <p:cNvSpPr/>
          <p:nvPr/>
        </p:nvSpPr>
        <p:spPr>
          <a:xfrm>
            <a:off x="3912234" y="5165948"/>
            <a:ext cx="1255920" cy="620901"/>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2260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21285" y="3323004"/>
            <a:ext cx="3548456" cy="2935541"/>
          </a:xfrm>
          <a:prstGeom prst="rect">
            <a:avLst/>
          </a:prstGeom>
        </p:spPr>
      </p:pic>
      <p:sp>
        <p:nvSpPr>
          <p:cNvPr id="86018" name="Rectangle 2"/>
          <p:cNvSpPr>
            <a:spLocks noGrp="1" noChangeArrowheads="1"/>
          </p:cNvSpPr>
          <p:nvPr>
            <p:ph type="title"/>
          </p:nvPr>
        </p:nvSpPr>
        <p:spPr/>
        <p:txBody>
          <a:bodyPr/>
          <a:lstStyle/>
          <a:p>
            <a:pPr>
              <a:defRPr/>
            </a:pPr>
            <a:r>
              <a:rPr lang="en-US" smtClean="0">
                <a:cs typeface="+mj-cs"/>
              </a:rPr>
              <a:t>Interpretation and Evaluation</a:t>
            </a:r>
          </a:p>
        </p:txBody>
      </p:sp>
      <p:sp>
        <p:nvSpPr>
          <p:cNvPr id="86019" name="Rectangle 3"/>
          <p:cNvSpPr>
            <a:spLocks noGrp="1" noChangeArrowheads="1"/>
          </p:cNvSpPr>
          <p:nvPr>
            <p:ph type="body" idx="1"/>
          </p:nvPr>
        </p:nvSpPr>
        <p:spPr>
          <a:xfrm>
            <a:off x="703263" y="1684338"/>
            <a:ext cx="7859712" cy="2832100"/>
          </a:xfrm>
        </p:spPr>
        <p:txBody>
          <a:bodyPr>
            <a:normAutofit/>
          </a:bodyPr>
          <a:lstStyle/>
          <a:p>
            <a:pPr>
              <a:buFont typeface="Wingdings" charset="0"/>
              <a:buNone/>
              <a:defRPr/>
            </a:pPr>
            <a:r>
              <a:rPr lang="en-US" sz="2800" dirty="0" smtClean="0">
                <a:solidFill>
                  <a:schemeClr val="accent2"/>
                </a:solidFill>
                <a:cs typeface="+mn-cs"/>
              </a:rPr>
              <a:t>Visualization tools helpful here as well:</a:t>
            </a:r>
            <a:endParaRPr lang="en-US" sz="2800" dirty="0" smtClean="0">
              <a:cs typeface="+mn-cs"/>
            </a:endParaRPr>
          </a:p>
          <a:p>
            <a:pPr lvl="1">
              <a:buSzPct val="75000"/>
              <a:defRPr/>
            </a:pPr>
            <a:r>
              <a:rPr lang="en-US" sz="2400" dirty="0" smtClean="0"/>
              <a:t>sensitivity analysis  (I/O relationship)</a:t>
            </a:r>
          </a:p>
          <a:p>
            <a:pPr lvl="1">
              <a:buSzPct val="75000"/>
              <a:defRPr/>
            </a:pPr>
            <a:r>
              <a:rPr lang="en-US" sz="2400" dirty="0" smtClean="0"/>
              <a:t>histograms of  value distributions</a:t>
            </a:r>
          </a:p>
          <a:p>
            <a:pPr lvl="1">
              <a:buSzPct val="75000"/>
              <a:defRPr/>
            </a:pPr>
            <a:r>
              <a:rPr lang="en-US" sz="2400" dirty="0" smtClean="0"/>
              <a:t>time-series plots and animation</a:t>
            </a:r>
          </a:p>
          <a:p>
            <a:pPr lvl="1">
              <a:buSzPct val="75000"/>
              <a:defRPr/>
            </a:pPr>
            <a:r>
              <a:rPr lang="en-US" sz="2400" dirty="0" smtClean="0"/>
              <a:t>requires training and practice</a:t>
            </a:r>
          </a:p>
        </p:txBody>
      </p:sp>
    </p:spTree>
    <p:extLst>
      <p:ext uri="{BB962C8B-B14F-4D97-AF65-F5344CB8AC3E}">
        <p14:creationId xmlns:p14="http://schemas.microsoft.com/office/powerpoint/2010/main" val="264961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48</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076700" y="2901763"/>
            <a:ext cx="4953000" cy="1754327"/>
          </a:xfrm>
          <a:prstGeom prst="rect">
            <a:avLst/>
          </a:prstGeom>
          <a:solidFill>
            <a:schemeClr val="bg1"/>
          </a:solidFill>
        </p:spPr>
        <p:txBody>
          <a:bodyPr wrap="square">
            <a:spAutoFit/>
          </a:bodyPr>
          <a:lstStyle/>
          <a:p>
            <a:r>
              <a:rPr lang="en-US" b="1" i="1" dirty="0" smtClean="0"/>
              <a:t>Deployment:</a:t>
            </a:r>
          </a:p>
          <a:p>
            <a:r>
              <a:rPr lang="en-US" dirty="0" smtClean="0"/>
              <a:t>Use of models/knowledge can vary …</a:t>
            </a:r>
          </a:p>
          <a:p>
            <a:pPr marL="285750" indent="-285750">
              <a:buFont typeface="Arial"/>
              <a:buChar char="•"/>
            </a:pPr>
            <a:r>
              <a:rPr lang="en-US" dirty="0" smtClean="0"/>
              <a:t>As </a:t>
            </a:r>
            <a:r>
              <a:rPr lang="en-US" dirty="0"/>
              <a:t>simple as generating a project </a:t>
            </a:r>
            <a:r>
              <a:rPr lang="en-US" dirty="0" smtClean="0"/>
              <a:t>report</a:t>
            </a:r>
          </a:p>
          <a:p>
            <a:pPr marL="285750" indent="-285750">
              <a:buFont typeface="Arial"/>
              <a:buChar char="•"/>
            </a:pPr>
            <a:r>
              <a:rPr lang="en-US" dirty="0" smtClean="0"/>
              <a:t>As complex </a:t>
            </a:r>
            <a:r>
              <a:rPr lang="en-US" dirty="0"/>
              <a:t>as implementing a repeatable data mining system that is integrate into a larger business process. </a:t>
            </a:r>
          </a:p>
        </p:txBody>
      </p:sp>
      <p:sp>
        <p:nvSpPr>
          <p:cNvPr id="9" name="Rectangle 8"/>
          <p:cNvSpPr/>
          <p:nvPr/>
        </p:nvSpPr>
        <p:spPr>
          <a:xfrm>
            <a:off x="2444181" y="3350243"/>
            <a:ext cx="1255920" cy="620901"/>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89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050"/>
          <p:cNvSpPr>
            <a:spLocks noGrp="1" noChangeArrowheads="1"/>
          </p:cNvSpPr>
          <p:nvPr>
            <p:ph type="title"/>
          </p:nvPr>
        </p:nvSpPr>
        <p:spPr>
          <a:xfrm>
            <a:off x="838200" y="490903"/>
            <a:ext cx="7772400" cy="1143000"/>
          </a:xfrm>
        </p:spPr>
        <p:txBody>
          <a:bodyPr>
            <a:normAutofit/>
          </a:bodyPr>
          <a:lstStyle/>
          <a:p>
            <a:pPr algn="ctr">
              <a:defRPr/>
            </a:pPr>
            <a:r>
              <a:rPr lang="en-US" sz="4800" dirty="0" smtClean="0"/>
              <a:t>Important </a:t>
            </a:r>
            <a:r>
              <a:rPr lang="en-US" sz="4800" dirty="0" smtClean="0">
                <a:cs typeface="+mj-cs"/>
              </a:rPr>
              <a:t>Trends</a:t>
            </a:r>
          </a:p>
        </p:txBody>
      </p:sp>
      <p:sp>
        <p:nvSpPr>
          <p:cNvPr id="169987" name="Rectangle 2051"/>
          <p:cNvSpPr>
            <a:spLocks noGrp="1" noChangeArrowheads="1"/>
          </p:cNvSpPr>
          <p:nvPr>
            <p:ph type="body" idx="1"/>
          </p:nvPr>
        </p:nvSpPr>
        <p:spPr>
          <a:xfrm>
            <a:off x="838200" y="5029200"/>
            <a:ext cx="7772400" cy="1066800"/>
          </a:xfrm>
        </p:spPr>
        <p:txBody>
          <a:bodyPr/>
          <a:lstStyle/>
          <a:p>
            <a:pPr>
              <a:defRPr/>
            </a:pPr>
            <a:endParaRPr lang="en-US" smtClean="0">
              <a:cs typeface="+mn-cs"/>
            </a:endParaRPr>
          </a:p>
        </p:txBody>
      </p:sp>
      <p:pic>
        <p:nvPicPr>
          <p:cNvPr id="2" name="Picture 1"/>
          <p:cNvPicPr>
            <a:picLocks noChangeAspect="1"/>
          </p:cNvPicPr>
          <p:nvPr/>
        </p:nvPicPr>
        <p:blipFill>
          <a:blip r:embed="rId3"/>
          <a:stretch>
            <a:fillRect/>
          </a:stretch>
        </p:blipFill>
        <p:spPr>
          <a:xfrm>
            <a:off x="2869218" y="1772132"/>
            <a:ext cx="3529623" cy="3564802"/>
          </a:xfrm>
          <a:prstGeom prst="rect">
            <a:avLst/>
          </a:prstGeom>
        </p:spPr>
      </p:pic>
    </p:spTree>
    <p:extLst>
      <p:ext uri="{BB962C8B-B14F-4D97-AF65-F5344CB8AC3E}">
        <p14:creationId xmlns:p14="http://schemas.microsoft.com/office/powerpoint/2010/main" val="1215661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25604" y="3000541"/>
            <a:ext cx="2917608" cy="2571226"/>
          </a:xfrm>
          <a:prstGeom prst="rect">
            <a:avLst/>
          </a:prstGeom>
        </p:spPr>
      </p:pic>
      <p:sp>
        <p:nvSpPr>
          <p:cNvPr id="2" name="Title 1"/>
          <p:cNvSpPr>
            <a:spLocks noGrp="1"/>
          </p:cNvSpPr>
          <p:nvPr>
            <p:ph type="title"/>
          </p:nvPr>
        </p:nvSpPr>
        <p:spPr/>
        <p:txBody>
          <a:bodyPr/>
          <a:lstStyle/>
          <a:p>
            <a:r>
              <a:rPr lang="en-US" dirty="0" smtClean="0"/>
              <a:t>Why: AIDA’s Mission</a:t>
            </a:r>
            <a:endParaRPr lang="en-US" dirty="0"/>
          </a:p>
        </p:txBody>
      </p:sp>
      <p:sp>
        <p:nvSpPr>
          <p:cNvPr id="3" name="Content Placeholder 2"/>
          <p:cNvSpPr>
            <a:spLocks noGrp="1"/>
          </p:cNvSpPr>
          <p:nvPr>
            <p:ph idx="1"/>
          </p:nvPr>
        </p:nvSpPr>
        <p:spPr>
          <a:xfrm>
            <a:off x="457200" y="1447800"/>
            <a:ext cx="6648361" cy="4525963"/>
          </a:xfrm>
        </p:spPr>
        <p:txBody>
          <a:bodyPr/>
          <a:lstStyle/>
          <a:p>
            <a:r>
              <a:rPr lang="en-US" sz="2400" dirty="0"/>
              <a:t>To advance knowledge in data analytics </a:t>
            </a:r>
            <a:r>
              <a:rPr lang="en-US" sz="2400" dirty="0" smtClean="0"/>
              <a:t>through:</a:t>
            </a:r>
          </a:p>
          <a:p>
            <a:pPr lvl="1"/>
            <a:r>
              <a:rPr lang="en-US" sz="2400" dirty="0"/>
              <a:t>C</a:t>
            </a:r>
            <a:r>
              <a:rPr lang="en-US" sz="2400" dirty="0" smtClean="0"/>
              <a:t>ollaborative </a:t>
            </a:r>
            <a:r>
              <a:rPr lang="en-US" sz="2400" dirty="0"/>
              <a:t>and interdisciplinary </a:t>
            </a:r>
            <a:r>
              <a:rPr lang="en-US" sz="2400" dirty="0" smtClean="0"/>
              <a:t>research</a:t>
            </a:r>
          </a:p>
          <a:p>
            <a:pPr lvl="1"/>
            <a:r>
              <a:rPr lang="en-US" sz="2400" dirty="0"/>
              <a:t>A</a:t>
            </a:r>
            <a:r>
              <a:rPr lang="en-US" sz="2400" dirty="0" smtClean="0"/>
              <a:t>pplication </a:t>
            </a:r>
            <a:r>
              <a:rPr lang="en-US" sz="2400" dirty="0"/>
              <a:t>and commercialization </a:t>
            </a:r>
          </a:p>
          <a:p>
            <a:pPr lvl="1"/>
            <a:r>
              <a:rPr lang="en-US" sz="2400" dirty="0" smtClean="0"/>
              <a:t>Education and training </a:t>
            </a:r>
          </a:p>
          <a:p>
            <a:pPr lvl="1"/>
            <a:r>
              <a:rPr lang="en-US" sz="2400" dirty="0" smtClean="0"/>
              <a:t>Promotion and outreach</a:t>
            </a:r>
          </a:p>
          <a:p>
            <a:r>
              <a:rPr lang="en-US" sz="2400" dirty="0" smtClean="0"/>
              <a:t>To </a:t>
            </a:r>
            <a:r>
              <a:rPr lang="en-US" sz="2400" dirty="0"/>
              <a:t>foster the ethical application and commercialization of data analytic solutions to challenges facing industry, government and society in rural Canada. </a:t>
            </a:r>
          </a:p>
          <a:p>
            <a:endParaRPr lang="en-US" sz="2400" dirty="0" smtClean="0"/>
          </a:p>
        </p:txBody>
      </p:sp>
    </p:spTree>
    <p:extLst>
      <p:ext uri="{BB962C8B-B14F-4D97-AF65-F5344CB8AC3E}">
        <p14:creationId xmlns:p14="http://schemas.microsoft.com/office/powerpoint/2010/main" val="106219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Big Data – “Big”</a:t>
            </a:r>
            <a:endParaRPr lang="en-US" dirty="0"/>
          </a:p>
        </p:txBody>
      </p:sp>
      <p:sp>
        <p:nvSpPr>
          <p:cNvPr id="3" name="Content Placeholder 2"/>
          <p:cNvSpPr>
            <a:spLocks noGrp="1"/>
          </p:cNvSpPr>
          <p:nvPr>
            <p:ph idx="1"/>
          </p:nvPr>
        </p:nvSpPr>
        <p:spPr>
          <a:xfrm>
            <a:off x="457200" y="1600200"/>
            <a:ext cx="3530178" cy="4525963"/>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50</a:t>
            </a:fld>
            <a:endParaRPr lang="en-US"/>
          </a:p>
        </p:txBody>
      </p:sp>
      <p:pic>
        <p:nvPicPr>
          <p:cNvPr id="5" name="Picture 4"/>
          <p:cNvPicPr>
            <a:picLocks noChangeAspect="1"/>
          </p:cNvPicPr>
          <p:nvPr/>
        </p:nvPicPr>
        <p:blipFill>
          <a:blip r:embed="rId2"/>
          <a:stretch>
            <a:fillRect/>
          </a:stretch>
        </p:blipFill>
        <p:spPr>
          <a:xfrm>
            <a:off x="540741" y="1495793"/>
            <a:ext cx="2209773" cy="2099284"/>
          </a:xfrm>
          <a:prstGeom prst="rect">
            <a:avLst/>
          </a:prstGeom>
        </p:spPr>
      </p:pic>
      <p:sp>
        <p:nvSpPr>
          <p:cNvPr id="6" name="TextBox 5"/>
          <p:cNvSpPr txBox="1"/>
          <p:nvPr/>
        </p:nvSpPr>
        <p:spPr>
          <a:xfrm>
            <a:off x="380997" y="3624330"/>
            <a:ext cx="2557110" cy="369332"/>
          </a:xfrm>
          <a:prstGeom prst="rect">
            <a:avLst/>
          </a:prstGeom>
          <a:noFill/>
        </p:spPr>
        <p:txBody>
          <a:bodyPr wrap="none" rtlCol="0">
            <a:spAutoFit/>
          </a:bodyPr>
          <a:lstStyle/>
          <a:p>
            <a:r>
              <a:rPr lang="en-US" dirty="0" smtClean="0"/>
              <a:t>Data Capture Technology</a:t>
            </a:r>
            <a:endParaRPr lang="en-US" dirty="0"/>
          </a:p>
        </p:txBody>
      </p:sp>
      <p:pic>
        <p:nvPicPr>
          <p:cNvPr id="7" name="Picture 6"/>
          <p:cNvPicPr>
            <a:picLocks noChangeAspect="1"/>
          </p:cNvPicPr>
          <p:nvPr/>
        </p:nvPicPr>
        <p:blipFill>
          <a:blip r:embed="rId3"/>
          <a:stretch>
            <a:fillRect/>
          </a:stretch>
        </p:blipFill>
        <p:spPr>
          <a:xfrm>
            <a:off x="3239477" y="3008858"/>
            <a:ext cx="2621914" cy="1484978"/>
          </a:xfrm>
          <a:prstGeom prst="rect">
            <a:avLst/>
          </a:prstGeom>
        </p:spPr>
      </p:pic>
      <p:sp>
        <p:nvSpPr>
          <p:cNvPr id="8" name="TextBox 7"/>
          <p:cNvSpPr txBox="1"/>
          <p:nvPr/>
        </p:nvSpPr>
        <p:spPr>
          <a:xfrm>
            <a:off x="3065483" y="4564994"/>
            <a:ext cx="2967391" cy="369332"/>
          </a:xfrm>
          <a:prstGeom prst="rect">
            <a:avLst/>
          </a:prstGeom>
          <a:noFill/>
        </p:spPr>
        <p:txBody>
          <a:bodyPr wrap="none" rtlCol="0">
            <a:spAutoFit/>
          </a:bodyPr>
          <a:lstStyle/>
          <a:p>
            <a:r>
              <a:rPr lang="en-US" dirty="0" smtClean="0"/>
              <a:t>High Performance Computing </a:t>
            </a:r>
            <a:endParaRPr lang="en-US" dirty="0"/>
          </a:p>
        </p:txBody>
      </p:sp>
      <p:pic>
        <p:nvPicPr>
          <p:cNvPr id="9" name="Picture 8"/>
          <p:cNvPicPr>
            <a:picLocks noChangeAspect="1"/>
          </p:cNvPicPr>
          <p:nvPr/>
        </p:nvPicPr>
        <p:blipFill>
          <a:blip r:embed="rId4"/>
          <a:stretch>
            <a:fillRect/>
          </a:stretch>
        </p:blipFill>
        <p:spPr>
          <a:xfrm>
            <a:off x="3320664" y="1904935"/>
            <a:ext cx="2328075" cy="1103923"/>
          </a:xfrm>
          <a:prstGeom prst="rect">
            <a:avLst/>
          </a:prstGeom>
        </p:spPr>
      </p:pic>
      <p:pic>
        <p:nvPicPr>
          <p:cNvPr id="10" name="Picture 9"/>
          <p:cNvPicPr>
            <a:picLocks noChangeAspect="1"/>
          </p:cNvPicPr>
          <p:nvPr/>
        </p:nvPicPr>
        <p:blipFill>
          <a:blip r:embed="rId5"/>
          <a:stretch>
            <a:fillRect/>
          </a:stretch>
        </p:blipFill>
        <p:spPr>
          <a:xfrm>
            <a:off x="6423269" y="3780637"/>
            <a:ext cx="2263531" cy="2263531"/>
          </a:xfrm>
          <a:prstGeom prst="rect">
            <a:avLst/>
          </a:prstGeom>
        </p:spPr>
      </p:pic>
      <p:sp>
        <p:nvSpPr>
          <p:cNvPr id="12" name="TextBox 11"/>
          <p:cNvSpPr txBox="1"/>
          <p:nvPr/>
        </p:nvSpPr>
        <p:spPr>
          <a:xfrm>
            <a:off x="6870644" y="3164563"/>
            <a:ext cx="1857863" cy="646331"/>
          </a:xfrm>
          <a:prstGeom prst="rect">
            <a:avLst/>
          </a:prstGeom>
          <a:noFill/>
        </p:spPr>
        <p:txBody>
          <a:bodyPr wrap="none" rtlCol="0">
            <a:spAutoFit/>
          </a:bodyPr>
          <a:lstStyle/>
          <a:p>
            <a:r>
              <a:rPr lang="en-US" dirty="0" smtClean="0"/>
              <a:t>Mobile, Real-time</a:t>
            </a:r>
          </a:p>
          <a:p>
            <a:r>
              <a:rPr lang="en-US" dirty="0" smtClean="0"/>
              <a:t>Delivery</a:t>
            </a:r>
            <a:endParaRPr lang="en-US" dirty="0"/>
          </a:p>
        </p:txBody>
      </p:sp>
      <p:sp>
        <p:nvSpPr>
          <p:cNvPr id="13" name="Right Arrow 12"/>
          <p:cNvSpPr/>
          <p:nvPr/>
        </p:nvSpPr>
        <p:spPr>
          <a:xfrm rot="1513508">
            <a:off x="2598615" y="2803769"/>
            <a:ext cx="464032" cy="2735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513508">
            <a:off x="6094978" y="4038599"/>
            <a:ext cx="464032" cy="2735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09675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a:bodyPr>
          <a:lstStyle/>
          <a:p>
            <a:pPr>
              <a:defRPr/>
            </a:pPr>
            <a:r>
              <a:rPr lang="en-US" dirty="0" smtClean="0">
                <a:cs typeface="+mj-cs"/>
              </a:rPr>
              <a:t>10 Trends for 2014-15</a:t>
            </a:r>
          </a:p>
        </p:txBody>
      </p:sp>
      <p:sp>
        <p:nvSpPr>
          <p:cNvPr id="237571" name="Rectangle 3"/>
          <p:cNvSpPr>
            <a:spLocks noGrp="1" noChangeArrowheads="1"/>
          </p:cNvSpPr>
          <p:nvPr>
            <p:ph type="body" idx="1"/>
          </p:nvPr>
        </p:nvSpPr>
        <p:spPr>
          <a:xfrm>
            <a:off x="466969" y="1482972"/>
            <a:ext cx="8229600" cy="4525963"/>
          </a:xfrm>
        </p:spPr>
        <p:txBody>
          <a:bodyPr>
            <a:normAutofit fontScale="70000" lnSpcReduction="20000"/>
          </a:bodyPr>
          <a:lstStyle/>
          <a:p>
            <a:pPr marL="514350" indent="-514350">
              <a:buFont typeface="+mj-lt"/>
              <a:buAutoNum type="arabicPeriod"/>
              <a:defRPr/>
            </a:pPr>
            <a:r>
              <a:rPr lang="en-US" dirty="0"/>
              <a:t>Investment in big data analytics </a:t>
            </a:r>
            <a:r>
              <a:rPr lang="en-US" dirty="0" smtClean="0"/>
              <a:t>on the rise </a:t>
            </a:r>
            <a:r>
              <a:rPr lang="en-US" dirty="0"/>
              <a:t>(Chief Data Officers)</a:t>
            </a:r>
          </a:p>
          <a:p>
            <a:pPr marL="514350" indent="-514350">
              <a:buFont typeface="+mj-lt"/>
              <a:buAutoNum type="arabicPeriod"/>
              <a:defRPr/>
            </a:pPr>
            <a:r>
              <a:rPr lang="en-US" dirty="0" smtClean="0"/>
              <a:t>Collection and analysis of mobile device data increasing</a:t>
            </a:r>
          </a:p>
          <a:p>
            <a:pPr marL="514350" indent="-514350">
              <a:buFont typeface="+mj-lt"/>
              <a:buAutoNum type="arabicPeriod"/>
              <a:defRPr/>
            </a:pPr>
            <a:r>
              <a:rPr lang="en-US" dirty="0"/>
              <a:t>Age of Context / Internet of Things </a:t>
            </a:r>
            <a:r>
              <a:rPr lang="en-US" dirty="0" smtClean="0"/>
              <a:t>- personal activity monitors</a:t>
            </a:r>
          </a:p>
          <a:p>
            <a:pPr marL="514350" indent="-514350">
              <a:buFont typeface="+mj-lt"/>
              <a:buAutoNum type="arabicPeriod"/>
              <a:defRPr/>
            </a:pPr>
            <a:r>
              <a:rPr lang="en-US" dirty="0" smtClean="0"/>
              <a:t>Predictive </a:t>
            </a:r>
            <a:r>
              <a:rPr lang="en-US" dirty="0"/>
              <a:t>Analytics </a:t>
            </a:r>
            <a:r>
              <a:rPr lang="en-US" dirty="0" smtClean="0"/>
              <a:t>to take </a:t>
            </a:r>
            <a:r>
              <a:rPr lang="en-US" dirty="0"/>
              <a:t>c</a:t>
            </a:r>
            <a:r>
              <a:rPr lang="en-US" dirty="0" smtClean="0"/>
              <a:t>enter stage</a:t>
            </a:r>
          </a:p>
          <a:p>
            <a:pPr marL="514350" indent="-514350">
              <a:buFont typeface="+mj-lt"/>
              <a:buAutoNum type="arabicPeriod"/>
              <a:defRPr/>
            </a:pPr>
            <a:r>
              <a:rPr lang="en-US" dirty="0"/>
              <a:t>Data visualization </a:t>
            </a:r>
            <a:r>
              <a:rPr lang="en-US" dirty="0">
                <a:sym typeface="Wingdings"/>
              </a:rPr>
              <a:t> </a:t>
            </a:r>
            <a:r>
              <a:rPr lang="en-US" dirty="0" smtClean="0"/>
              <a:t>fosters </a:t>
            </a:r>
            <a:r>
              <a:rPr lang="en-US" dirty="0"/>
              <a:t>a strong data analysis </a:t>
            </a:r>
            <a:r>
              <a:rPr lang="en-US" dirty="0" smtClean="0"/>
              <a:t>culture</a:t>
            </a:r>
          </a:p>
          <a:p>
            <a:pPr marL="514350" indent="-514350">
              <a:buFont typeface="+mj-lt"/>
              <a:buAutoNum type="arabicPeriod"/>
              <a:defRPr/>
            </a:pPr>
            <a:r>
              <a:rPr lang="en-US" dirty="0" err="1"/>
              <a:t>Hadoop</a:t>
            </a:r>
            <a:r>
              <a:rPr lang="en-US" dirty="0"/>
              <a:t>-based reliable </a:t>
            </a:r>
            <a:r>
              <a:rPr lang="en-US" dirty="0" smtClean="0"/>
              <a:t>HPC will </a:t>
            </a:r>
            <a:r>
              <a:rPr lang="en-US" dirty="0"/>
              <a:t>gain </a:t>
            </a:r>
            <a:r>
              <a:rPr lang="en-US" dirty="0" smtClean="0"/>
              <a:t>stature</a:t>
            </a:r>
          </a:p>
          <a:p>
            <a:pPr marL="514350" indent="-514350">
              <a:buFont typeface="+mj-lt"/>
              <a:buAutoNum type="arabicPeriod"/>
              <a:defRPr/>
            </a:pPr>
            <a:r>
              <a:rPr lang="en-US" dirty="0"/>
              <a:t>Analytics in the Cloud (Amazon Web Services, Microsoft Azure) </a:t>
            </a:r>
            <a:r>
              <a:rPr lang="en-US" dirty="0" smtClean="0"/>
              <a:t>enables </a:t>
            </a:r>
            <a:r>
              <a:rPr lang="en-US" dirty="0"/>
              <a:t>scalable, fast, secure, cheap </a:t>
            </a:r>
            <a:r>
              <a:rPr lang="en-US" dirty="0" smtClean="0"/>
              <a:t>solutions</a:t>
            </a:r>
            <a:endParaRPr lang="en-US" dirty="0"/>
          </a:p>
          <a:p>
            <a:pPr marL="514350" indent="-514350">
              <a:buFont typeface="+mj-lt"/>
              <a:buAutoNum type="arabicPeriod"/>
              <a:defRPr/>
            </a:pPr>
            <a:r>
              <a:rPr lang="en-US" dirty="0" smtClean="0"/>
              <a:t>Smarter apps that use personal data and improve with experience</a:t>
            </a:r>
          </a:p>
          <a:p>
            <a:pPr marL="514350" indent="-514350">
              <a:buFont typeface="+mj-lt"/>
              <a:buAutoNum type="arabicPeriod"/>
              <a:defRPr/>
            </a:pPr>
            <a:r>
              <a:rPr lang="en-US" dirty="0" smtClean="0"/>
              <a:t>Use of unstructured internal and external (social media) will grow</a:t>
            </a:r>
          </a:p>
          <a:p>
            <a:pPr marL="514350" indent="-514350">
              <a:buFont typeface="+mj-lt"/>
              <a:buAutoNum type="arabicPeriod"/>
              <a:defRPr/>
            </a:pPr>
            <a:r>
              <a:rPr lang="en-US" dirty="0" smtClean="0"/>
              <a:t>Data </a:t>
            </a:r>
            <a:r>
              <a:rPr lang="en-US" dirty="0"/>
              <a:t>privacy and security concerns will grow</a:t>
            </a:r>
          </a:p>
          <a:p>
            <a:pPr marL="0" inden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cs typeface="+mn-cs"/>
            </a:endParaRPr>
          </a:p>
        </p:txBody>
      </p:sp>
    </p:spTree>
    <p:extLst>
      <p:ext uri="{BB962C8B-B14F-4D97-AF65-F5344CB8AC3E}">
        <p14:creationId xmlns:p14="http://schemas.microsoft.com/office/powerpoint/2010/main" val="15603594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a:bodyPr>
          <a:lstStyle/>
          <a:p>
            <a:pPr>
              <a:defRPr/>
            </a:pPr>
            <a:r>
              <a:rPr lang="en-US" dirty="0" smtClean="0">
                <a:cs typeface="+mj-cs"/>
              </a:rPr>
              <a:t>10 Trends for 2014-15</a:t>
            </a:r>
          </a:p>
        </p:txBody>
      </p:sp>
      <p:sp>
        <p:nvSpPr>
          <p:cNvPr id="237571" name="Rectangle 3"/>
          <p:cNvSpPr>
            <a:spLocks noGrp="1" noChangeArrowheads="1"/>
          </p:cNvSpPr>
          <p:nvPr>
            <p:ph type="body" idx="1"/>
          </p:nvPr>
        </p:nvSpPr>
        <p:spPr>
          <a:xfrm>
            <a:off x="466969" y="1482972"/>
            <a:ext cx="8229600" cy="4525963"/>
          </a:xfrm>
        </p:spPr>
        <p:txBody>
          <a:bodyPr>
            <a:normAutofit fontScale="70000" lnSpcReduction="20000"/>
          </a:bodyPr>
          <a:lstStyle/>
          <a:p>
            <a:pPr marL="514350" indent="-514350">
              <a:buFont typeface="+mj-lt"/>
              <a:buAutoNum type="arabicPeriod"/>
              <a:defRPr/>
            </a:pPr>
            <a:r>
              <a:rPr lang="en-US" dirty="0">
                <a:solidFill>
                  <a:srgbClr val="FF0000"/>
                </a:solidFill>
              </a:rPr>
              <a:t>Investment in big data analytics </a:t>
            </a:r>
            <a:r>
              <a:rPr lang="en-US" dirty="0" smtClean="0">
                <a:solidFill>
                  <a:srgbClr val="FF0000"/>
                </a:solidFill>
              </a:rPr>
              <a:t>on the rise </a:t>
            </a:r>
            <a:r>
              <a:rPr lang="en-US" dirty="0">
                <a:solidFill>
                  <a:srgbClr val="FF0000"/>
                </a:solidFill>
              </a:rPr>
              <a:t>(Chief Data Officers)</a:t>
            </a:r>
          </a:p>
          <a:p>
            <a:pPr marL="514350" indent="-514350">
              <a:buFont typeface="+mj-lt"/>
              <a:buAutoNum type="arabicPeriod"/>
              <a:defRPr/>
            </a:pPr>
            <a:r>
              <a:rPr lang="en-US" dirty="0" smtClean="0"/>
              <a:t>Collection and analysis of mobile device data increasing</a:t>
            </a:r>
          </a:p>
          <a:p>
            <a:pPr marL="514350" indent="-514350">
              <a:buFont typeface="+mj-lt"/>
              <a:buAutoNum type="arabicPeriod"/>
              <a:defRPr/>
            </a:pPr>
            <a:r>
              <a:rPr lang="en-US" dirty="0"/>
              <a:t>Age of Context / Internet of Things </a:t>
            </a:r>
            <a:r>
              <a:rPr lang="en-US" dirty="0" smtClean="0"/>
              <a:t>- personal activity monitors</a:t>
            </a:r>
          </a:p>
          <a:p>
            <a:pPr marL="514350" indent="-514350">
              <a:buFont typeface="+mj-lt"/>
              <a:buAutoNum type="arabicPeriod"/>
              <a:defRPr/>
            </a:pPr>
            <a:r>
              <a:rPr lang="en-US" dirty="0" smtClean="0"/>
              <a:t>Predictive </a:t>
            </a:r>
            <a:r>
              <a:rPr lang="en-US" dirty="0"/>
              <a:t>Analytics </a:t>
            </a:r>
            <a:r>
              <a:rPr lang="en-US" dirty="0" smtClean="0"/>
              <a:t>to take </a:t>
            </a:r>
            <a:r>
              <a:rPr lang="en-US" dirty="0"/>
              <a:t>c</a:t>
            </a:r>
            <a:r>
              <a:rPr lang="en-US" dirty="0" smtClean="0"/>
              <a:t>enter stage</a:t>
            </a:r>
          </a:p>
          <a:p>
            <a:pPr marL="514350" indent="-514350">
              <a:buFont typeface="+mj-lt"/>
              <a:buAutoNum type="arabicPeriod"/>
              <a:defRPr/>
            </a:pPr>
            <a:r>
              <a:rPr lang="en-US" dirty="0"/>
              <a:t>Data visualization </a:t>
            </a:r>
            <a:r>
              <a:rPr lang="en-US" dirty="0">
                <a:sym typeface="Wingdings"/>
              </a:rPr>
              <a:t> </a:t>
            </a:r>
            <a:r>
              <a:rPr lang="en-US" dirty="0" smtClean="0"/>
              <a:t>fosters </a:t>
            </a:r>
            <a:r>
              <a:rPr lang="en-US" dirty="0"/>
              <a:t>a strong data analysis </a:t>
            </a:r>
            <a:r>
              <a:rPr lang="en-US" dirty="0" smtClean="0"/>
              <a:t>culture</a:t>
            </a:r>
          </a:p>
          <a:p>
            <a:pPr marL="514350" indent="-514350">
              <a:buFont typeface="+mj-lt"/>
              <a:buAutoNum type="arabicPeriod"/>
              <a:defRPr/>
            </a:pPr>
            <a:r>
              <a:rPr lang="en-US" dirty="0" err="1"/>
              <a:t>Hadoop</a:t>
            </a:r>
            <a:r>
              <a:rPr lang="en-US" dirty="0"/>
              <a:t>-based reliable </a:t>
            </a:r>
            <a:r>
              <a:rPr lang="en-US" dirty="0" smtClean="0"/>
              <a:t>HPC will </a:t>
            </a:r>
            <a:r>
              <a:rPr lang="en-US" dirty="0"/>
              <a:t>gain </a:t>
            </a:r>
            <a:r>
              <a:rPr lang="en-US" dirty="0" smtClean="0"/>
              <a:t>stature</a:t>
            </a:r>
          </a:p>
          <a:p>
            <a:pPr marL="514350" indent="-514350">
              <a:buFont typeface="+mj-lt"/>
              <a:buAutoNum type="arabicPeriod"/>
              <a:defRPr/>
            </a:pPr>
            <a:r>
              <a:rPr lang="en-US" dirty="0"/>
              <a:t>Analytics in the Cloud (Amazon Web Services, Microsoft Azure) </a:t>
            </a:r>
            <a:r>
              <a:rPr lang="en-US" dirty="0" smtClean="0"/>
              <a:t>enables </a:t>
            </a:r>
            <a:r>
              <a:rPr lang="en-US" dirty="0"/>
              <a:t>scalable, fast, secure, cheap </a:t>
            </a:r>
            <a:r>
              <a:rPr lang="en-US" dirty="0" smtClean="0"/>
              <a:t>solutions</a:t>
            </a:r>
            <a:endParaRPr lang="en-US" dirty="0"/>
          </a:p>
          <a:p>
            <a:pPr marL="514350" indent="-514350">
              <a:buFont typeface="+mj-lt"/>
              <a:buAutoNum type="arabicPeriod"/>
              <a:defRPr/>
            </a:pPr>
            <a:r>
              <a:rPr lang="en-US" dirty="0" smtClean="0"/>
              <a:t>Smarter apps that use personal data and improve with experience</a:t>
            </a:r>
          </a:p>
          <a:p>
            <a:pPr marL="514350" indent="-514350">
              <a:buFont typeface="+mj-lt"/>
              <a:buAutoNum type="arabicPeriod"/>
              <a:defRPr/>
            </a:pPr>
            <a:r>
              <a:rPr lang="en-US" dirty="0" smtClean="0"/>
              <a:t>Use of unstructured internal and external (social media) will grow</a:t>
            </a:r>
          </a:p>
          <a:p>
            <a:pPr marL="514350" indent="-514350">
              <a:buFont typeface="+mj-lt"/>
              <a:buAutoNum type="arabicPeriod"/>
              <a:defRPr/>
            </a:pPr>
            <a:r>
              <a:rPr lang="en-US" dirty="0" smtClean="0"/>
              <a:t>Data </a:t>
            </a:r>
            <a:r>
              <a:rPr lang="en-US" dirty="0"/>
              <a:t>privacy and security concerns will grow</a:t>
            </a:r>
          </a:p>
          <a:p>
            <a:pPr marL="0" inden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cs typeface="+mn-cs"/>
            </a:endParaRPr>
          </a:p>
        </p:txBody>
      </p:sp>
    </p:spTree>
    <p:extLst>
      <p:ext uri="{BB962C8B-B14F-4D97-AF65-F5344CB8AC3E}">
        <p14:creationId xmlns:p14="http://schemas.microsoft.com/office/powerpoint/2010/main" val="25301170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Data Analytics Global Outlook</a:t>
            </a:r>
            <a:endParaRPr lang="en-US" dirty="0"/>
          </a:p>
        </p:txBody>
      </p:sp>
      <p:sp>
        <p:nvSpPr>
          <p:cNvPr id="3" name="Content Placeholder 2"/>
          <p:cNvSpPr>
            <a:spLocks noGrp="1"/>
          </p:cNvSpPr>
          <p:nvPr>
            <p:ph idx="1"/>
          </p:nvPr>
        </p:nvSpPr>
        <p:spPr>
          <a:xfrm>
            <a:off x="1006230" y="1600200"/>
            <a:ext cx="7680569" cy="4525963"/>
          </a:xfrm>
        </p:spPr>
        <p:txBody>
          <a:bodyPr>
            <a:normAutofit/>
          </a:bodyPr>
          <a:lstStyle/>
          <a:p>
            <a:r>
              <a:rPr lang="en-US" sz="2800" dirty="0" smtClean="0"/>
              <a:t>Business exceeded $31B in 2013. </a:t>
            </a:r>
            <a:endParaRPr lang="en-US" sz="2800" dirty="0"/>
          </a:p>
          <a:p>
            <a:r>
              <a:rPr lang="en-US" sz="2800" dirty="0" smtClean="0"/>
              <a:t>Expect to reach $114B in 2018 </a:t>
            </a:r>
            <a:r>
              <a:rPr lang="en-US" sz="2000" dirty="0" smtClean="0"/>
              <a:t>[</a:t>
            </a:r>
            <a:r>
              <a:rPr lang="en-US" sz="2000" dirty="0" err="1" smtClean="0"/>
              <a:t>ABIreseach</a:t>
            </a:r>
            <a:r>
              <a:rPr lang="en-US" sz="2000" dirty="0" smtClean="0"/>
              <a:t>]</a:t>
            </a:r>
          </a:p>
          <a:p>
            <a:r>
              <a:rPr lang="en-US" sz="2800" dirty="0" smtClean="0"/>
              <a:t>Investing </a:t>
            </a:r>
            <a:r>
              <a:rPr lang="en-US" sz="2800" dirty="0"/>
              <a:t>or planning to invest in Big Data </a:t>
            </a:r>
            <a:r>
              <a:rPr lang="en-US" sz="2800" dirty="0" smtClean="0"/>
              <a:t>: 58% (2012) </a:t>
            </a:r>
            <a:r>
              <a:rPr lang="en-US" sz="2800" dirty="0" smtClean="0">
                <a:sym typeface="Wingdings"/>
              </a:rPr>
              <a:t></a:t>
            </a:r>
            <a:r>
              <a:rPr lang="en-US" sz="2800" dirty="0" smtClean="0"/>
              <a:t> 64% (2013) </a:t>
            </a:r>
            <a:r>
              <a:rPr lang="en-US" sz="2000" dirty="0"/>
              <a:t>[Gartner]</a:t>
            </a:r>
            <a:endParaRPr lang="en-US" sz="2000" dirty="0" smtClean="0"/>
          </a:p>
          <a:p>
            <a:r>
              <a:rPr lang="en-US" sz="2800" dirty="0" smtClean="0"/>
              <a:t>91</a:t>
            </a:r>
            <a:r>
              <a:rPr lang="en-US" sz="2800" dirty="0"/>
              <a:t>% Fortune 1000 companies have Big Data plans </a:t>
            </a:r>
            <a:r>
              <a:rPr lang="en-US" sz="2000" dirty="0"/>
              <a:t>[New Vantage Partners, 2013</a:t>
            </a:r>
            <a:r>
              <a:rPr lang="en-US" sz="2000" dirty="0" smtClean="0"/>
              <a:t>]</a:t>
            </a:r>
          </a:p>
          <a:p>
            <a:pPr lvl="1"/>
            <a:endParaRPr lang="en-US" sz="1300" dirty="0" smtClean="0">
              <a:hlinkClick r:id="rId2"/>
            </a:endParaRPr>
          </a:p>
          <a:p>
            <a:pPr lvl="1"/>
            <a:endParaRPr lang="en-US" sz="1300" dirty="0">
              <a:hlinkClick r:id="rId2"/>
            </a:endParaRPr>
          </a:p>
          <a:p>
            <a:pPr marL="457200" lvl="1" indent="0">
              <a:buNone/>
            </a:pPr>
            <a:r>
              <a:rPr lang="en-US" sz="1300" dirty="0">
                <a:hlinkClick r:id="rId2"/>
              </a:rPr>
              <a:t>	</a:t>
            </a:r>
            <a:endParaRPr lang="en-US" sz="1300" dirty="0" smtClean="0">
              <a:hlinkClick r:id="rId2"/>
            </a:endParaRPr>
          </a:p>
          <a:p>
            <a:pPr marL="457200" lvl="1" indent="0">
              <a:buNone/>
            </a:pPr>
            <a:r>
              <a:rPr lang="en-US" sz="1300" dirty="0" smtClean="0">
                <a:hlinkClick r:id="rId2"/>
              </a:rPr>
              <a:t>[source] http://www.yellowfinbi.com/YFCommunityNews-If-the-benefits-of-Big-Data-Analytics-are-indisputable-why-are-many-struggling-t-151123</a:t>
            </a:r>
            <a:endParaRPr lang="en-US" sz="13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53</a:t>
            </a:fld>
            <a:endParaRPr lang="en-US"/>
          </a:p>
        </p:txBody>
      </p:sp>
    </p:spTree>
    <p:extLst>
      <p:ext uri="{BB962C8B-B14F-4D97-AF65-F5344CB8AC3E}">
        <p14:creationId xmlns:p14="http://schemas.microsoft.com/office/powerpoint/2010/main" val="354305759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Organizations </a:t>
            </a:r>
            <a:r>
              <a:rPr lang="en-US" dirty="0"/>
              <a:t>F</a:t>
            </a:r>
            <a:r>
              <a:rPr lang="en-US" dirty="0" smtClean="0"/>
              <a:t>eel Overwhelmed</a:t>
            </a:r>
            <a:endParaRPr lang="en-US" dirty="0"/>
          </a:p>
        </p:txBody>
      </p:sp>
      <p:sp>
        <p:nvSpPr>
          <p:cNvPr id="3" name="Content Placeholder 2"/>
          <p:cNvSpPr>
            <a:spLocks noGrp="1"/>
          </p:cNvSpPr>
          <p:nvPr>
            <p:ph idx="1"/>
          </p:nvPr>
        </p:nvSpPr>
        <p:spPr>
          <a:xfrm>
            <a:off x="457199" y="5195654"/>
            <a:ext cx="7834061" cy="1160696"/>
          </a:xfrm>
        </p:spPr>
        <p:txBody>
          <a:bodyPr>
            <a:normAutofit/>
          </a:bodyPr>
          <a:lstStyle/>
          <a:p>
            <a:endParaRPr lang="en-US" sz="1600" dirty="0"/>
          </a:p>
        </p:txBody>
      </p:sp>
      <p:sp>
        <p:nvSpPr>
          <p:cNvPr id="4" name="Slide Number Placeholder 3"/>
          <p:cNvSpPr>
            <a:spLocks noGrp="1"/>
          </p:cNvSpPr>
          <p:nvPr>
            <p:ph type="sldNum" sz="quarter" idx="12"/>
          </p:nvPr>
        </p:nvSpPr>
        <p:spPr/>
        <p:txBody>
          <a:bodyPr/>
          <a:lstStyle/>
          <a:p>
            <a:fld id="{59790D55-8B75-9D46-8838-66AE432182BA}" type="slidenum">
              <a:rPr lang="en-US" smtClean="0"/>
              <a:t>54</a:t>
            </a:fld>
            <a:endParaRPr lang="en-US"/>
          </a:p>
        </p:txBody>
      </p:sp>
      <p:pic>
        <p:nvPicPr>
          <p:cNvPr id="5" name="Picture 4"/>
          <p:cNvPicPr>
            <a:picLocks noChangeAspect="1"/>
          </p:cNvPicPr>
          <p:nvPr/>
        </p:nvPicPr>
        <p:blipFill>
          <a:blip r:embed="rId3"/>
          <a:stretch>
            <a:fillRect/>
          </a:stretch>
        </p:blipFill>
        <p:spPr>
          <a:xfrm>
            <a:off x="457199" y="1635954"/>
            <a:ext cx="7928459" cy="4030200"/>
          </a:xfrm>
          <a:prstGeom prst="rect">
            <a:avLst/>
          </a:prstGeom>
        </p:spPr>
      </p:pic>
    </p:spTree>
    <p:extLst>
      <p:ext uri="{BB962C8B-B14F-4D97-AF65-F5344CB8AC3E}">
        <p14:creationId xmlns:p14="http://schemas.microsoft.com/office/powerpoint/2010/main" val="865949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a:bodyPr>
          <a:lstStyle/>
          <a:p>
            <a:pPr>
              <a:defRPr/>
            </a:pPr>
            <a:r>
              <a:rPr lang="en-US" dirty="0" smtClean="0">
                <a:cs typeface="+mj-cs"/>
              </a:rPr>
              <a:t>10 Trends for 2014-15</a:t>
            </a:r>
          </a:p>
        </p:txBody>
      </p:sp>
      <p:sp>
        <p:nvSpPr>
          <p:cNvPr id="237571" name="Rectangle 3"/>
          <p:cNvSpPr>
            <a:spLocks noGrp="1" noChangeArrowheads="1"/>
          </p:cNvSpPr>
          <p:nvPr>
            <p:ph type="body" idx="1"/>
          </p:nvPr>
        </p:nvSpPr>
        <p:spPr>
          <a:xfrm>
            <a:off x="466969" y="1482972"/>
            <a:ext cx="8229600" cy="4525963"/>
          </a:xfrm>
        </p:spPr>
        <p:txBody>
          <a:bodyPr>
            <a:normAutofit fontScale="70000" lnSpcReduction="20000"/>
          </a:bodyPr>
          <a:lstStyle/>
          <a:p>
            <a:pPr marL="514350" indent="-514350">
              <a:buFont typeface="+mj-lt"/>
              <a:buAutoNum type="arabicPeriod"/>
              <a:defRPr/>
            </a:pPr>
            <a:r>
              <a:rPr lang="en-US" dirty="0"/>
              <a:t>Investment in big data analytics </a:t>
            </a:r>
            <a:r>
              <a:rPr lang="en-US" dirty="0" smtClean="0"/>
              <a:t>on the rise </a:t>
            </a:r>
            <a:r>
              <a:rPr lang="en-US" dirty="0"/>
              <a:t>(Chief Data Officers)</a:t>
            </a:r>
          </a:p>
          <a:p>
            <a:pPr marL="514350" indent="-514350">
              <a:buFont typeface="+mj-lt"/>
              <a:buAutoNum type="arabicPeriod"/>
              <a:defRPr/>
            </a:pPr>
            <a:r>
              <a:rPr lang="en-US" dirty="0" smtClean="0"/>
              <a:t>Collection and analysis of mobile device data increasing</a:t>
            </a:r>
          </a:p>
          <a:p>
            <a:pPr marL="514350" indent="-514350">
              <a:buFont typeface="+mj-lt"/>
              <a:buAutoNum type="arabicPeriod"/>
              <a:defRPr/>
            </a:pPr>
            <a:r>
              <a:rPr lang="en-US" dirty="0">
                <a:solidFill>
                  <a:srgbClr val="FF0000"/>
                </a:solidFill>
              </a:rPr>
              <a:t>Age of Context / Internet of Things </a:t>
            </a:r>
            <a:r>
              <a:rPr lang="en-US" dirty="0" smtClean="0">
                <a:solidFill>
                  <a:srgbClr val="FF0000"/>
                </a:solidFill>
              </a:rPr>
              <a:t>- personal activity monitors</a:t>
            </a:r>
          </a:p>
          <a:p>
            <a:pPr marL="514350" indent="-514350">
              <a:buFont typeface="+mj-lt"/>
              <a:buAutoNum type="arabicPeriod"/>
              <a:defRPr/>
            </a:pPr>
            <a:r>
              <a:rPr lang="en-US" dirty="0" smtClean="0"/>
              <a:t>Predictive </a:t>
            </a:r>
            <a:r>
              <a:rPr lang="en-US" dirty="0"/>
              <a:t>Analytics </a:t>
            </a:r>
            <a:r>
              <a:rPr lang="en-US" dirty="0" smtClean="0"/>
              <a:t>to take </a:t>
            </a:r>
            <a:r>
              <a:rPr lang="en-US" dirty="0"/>
              <a:t>c</a:t>
            </a:r>
            <a:r>
              <a:rPr lang="en-US" dirty="0" smtClean="0"/>
              <a:t>enter stage</a:t>
            </a:r>
          </a:p>
          <a:p>
            <a:pPr marL="514350" indent="-514350">
              <a:buFont typeface="+mj-lt"/>
              <a:buAutoNum type="arabicPeriod"/>
              <a:defRPr/>
            </a:pPr>
            <a:r>
              <a:rPr lang="en-US" dirty="0"/>
              <a:t>Data visualization </a:t>
            </a:r>
            <a:r>
              <a:rPr lang="en-US" dirty="0">
                <a:sym typeface="Wingdings"/>
              </a:rPr>
              <a:t> </a:t>
            </a:r>
            <a:r>
              <a:rPr lang="en-US" dirty="0" smtClean="0"/>
              <a:t>fosters </a:t>
            </a:r>
            <a:r>
              <a:rPr lang="en-US" dirty="0"/>
              <a:t>a strong data analysis </a:t>
            </a:r>
            <a:r>
              <a:rPr lang="en-US" dirty="0" smtClean="0"/>
              <a:t>culture</a:t>
            </a:r>
          </a:p>
          <a:p>
            <a:pPr marL="514350" indent="-514350">
              <a:buFont typeface="+mj-lt"/>
              <a:buAutoNum type="arabicPeriod"/>
              <a:defRPr/>
            </a:pPr>
            <a:r>
              <a:rPr lang="en-US" dirty="0" err="1"/>
              <a:t>Hadoop</a:t>
            </a:r>
            <a:r>
              <a:rPr lang="en-US" dirty="0"/>
              <a:t>-based reliable </a:t>
            </a:r>
            <a:r>
              <a:rPr lang="en-US" dirty="0" smtClean="0"/>
              <a:t>HPC will </a:t>
            </a:r>
            <a:r>
              <a:rPr lang="en-US" dirty="0"/>
              <a:t>gain </a:t>
            </a:r>
            <a:r>
              <a:rPr lang="en-US" dirty="0" smtClean="0"/>
              <a:t>stature</a:t>
            </a:r>
          </a:p>
          <a:p>
            <a:pPr marL="514350" indent="-514350">
              <a:buFont typeface="+mj-lt"/>
              <a:buAutoNum type="arabicPeriod"/>
              <a:defRPr/>
            </a:pPr>
            <a:r>
              <a:rPr lang="en-US" dirty="0"/>
              <a:t>Analytics in the Cloud (Amazon Web Services, Microsoft Azure) </a:t>
            </a:r>
            <a:r>
              <a:rPr lang="en-US" dirty="0" smtClean="0"/>
              <a:t>enables </a:t>
            </a:r>
            <a:r>
              <a:rPr lang="en-US" dirty="0"/>
              <a:t>scalable, fast, secure, cheap </a:t>
            </a:r>
            <a:r>
              <a:rPr lang="en-US" dirty="0" smtClean="0"/>
              <a:t>solutions</a:t>
            </a:r>
            <a:endParaRPr lang="en-US" dirty="0"/>
          </a:p>
          <a:p>
            <a:pPr marL="514350" indent="-514350">
              <a:buFont typeface="+mj-lt"/>
              <a:buAutoNum type="arabicPeriod"/>
              <a:defRPr/>
            </a:pPr>
            <a:r>
              <a:rPr lang="en-US" dirty="0" smtClean="0">
                <a:solidFill>
                  <a:srgbClr val="FF0000"/>
                </a:solidFill>
              </a:rPr>
              <a:t>Smarter apps that use personal data and improve with experience</a:t>
            </a:r>
          </a:p>
          <a:p>
            <a:pPr marL="514350" indent="-514350">
              <a:buFont typeface="+mj-lt"/>
              <a:buAutoNum type="arabicPeriod"/>
              <a:defRPr/>
            </a:pPr>
            <a:r>
              <a:rPr lang="en-US" dirty="0" smtClean="0"/>
              <a:t>Use of unstructured internal and external (social media) will grow</a:t>
            </a:r>
          </a:p>
          <a:p>
            <a:pPr marL="514350" indent="-514350">
              <a:buFont typeface="+mj-lt"/>
              <a:buAutoNum type="arabicPeriod"/>
              <a:defRPr/>
            </a:pPr>
            <a:r>
              <a:rPr lang="en-US" dirty="0" smtClean="0"/>
              <a:t>Data </a:t>
            </a:r>
            <a:r>
              <a:rPr lang="en-US" dirty="0"/>
              <a:t>privacy and security concerns will grow</a:t>
            </a:r>
          </a:p>
          <a:p>
            <a:pPr marL="0" inden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cs typeface="+mn-cs"/>
            </a:endParaRPr>
          </a:p>
        </p:txBody>
      </p:sp>
    </p:spTree>
    <p:extLst>
      <p:ext uri="{BB962C8B-B14F-4D97-AF65-F5344CB8AC3E}">
        <p14:creationId xmlns:p14="http://schemas.microsoft.com/office/powerpoint/2010/main" val="17426179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 of Context / Internet of Things </a:t>
            </a:r>
          </a:p>
        </p:txBody>
      </p:sp>
      <p:sp>
        <p:nvSpPr>
          <p:cNvPr id="4" name="Slide Number Placeholder 3"/>
          <p:cNvSpPr>
            <a:spLocks noGrp="1"/>
          </p:cNvSpPr>
          <p:nvPr>
            <p:ph type="sldNum" sz="quarter" idx="12"/>
          </p:nvPr>
        </p:nvSpPr>
        <p:spPr/>
        <p:txBody>
          <a:bodyPr/>
          <a:lstStyle/>
          <a:p>
            <a:fld id="{59790D55-8B75-9D46-8838-66AE432182BA}" type="slidenum">
              <a:rPr lang="en-US" smtClean="0"/>
              <a:t>56</a:t>
            </a:fld>
            <a:endParaRPr lang="en-US"/>
          </a:p>
        </p:txBody>
      </p:sp>
      <p:pic>
        <p:nvPicPr>
          <p:cNvPr id="5" name="Picture 4"/>
          <p:cNvPicPr>
            <a:picLocks noChangeAspect="1"/>
          </p:cNvPicPr>
          <p:nvPr/>
        </p:nvPicPr>
        <p:blipFill>
          <a:blip r:embed="rId2"/>
          <a:stretch>
            <a:fillRect/>
          </a:stretch>
        </p:blipFill>
        <p:spPr>
          <a:xfrm>
            <a:off x="1156675" y="1710714"/>
            <a:ext cx="2389555" cy="3696845"/>
          </a:xfrm>
          <a:prstGeom prst="rect">
            <a:avLst/>
          </a:prstGeom>
        </p:spPr>
      </p:pic>
      <p:pic>
        <p:nvPicPr>
          <p:cNvPr id="6" name="Picture 5"/>
          <p:cNvPicPr>
            <a:picLocks noChangeAspect="1"/>
          </p:cNvPicPr>
          <p:nvPr/>
        </p:nvPicPr>
        <p:blipFill>
          <a:blip r:embed="rId3"/>
          <a:stretch>
            <a:fillRect/>
          </a:stretch>
        </p:blipFill>
        <p:spPr>
          <a:xfrm>
            <a:off x="3920392" y="1306146"/>
            <a:ext cx="3082250" cy="2220546"/>
          </a:xfrm>
          <a:prstGeom prst="rect">
            <a:avLst/>
          </a:prstGeom>
        </p:spPr>
      </p:pic>
      <p:pic>
        <p:nvPicPr>
          <p:cNvPr id="7" name="Picture 6"/>
          <p:cNvPicPr>
            <a:picLocks noChangeAspect="1"/>
          </p:cNvPicPr>
          <p:nvPr/>
        </p:nvPicPr>
        <p:blipFill>
          <a:blip r:embed="rId4"/>
          <a:stretch>
            <a:fillRect/>
          </a:stretch>
        </p:blipFill>
        <p:spPr>
          <a:xfrm>
            <a:off x="5233272" y="3708400"/>
            <a:ext cx="3073609" cy="1791677"/>
          </a:xfrm>
          <a:prstGeom prst="rect">
            <a:avLst/>
          </a:prstGeom>
        </p:spPr>
      </p:pic>
    </p:spTree>
    <p:extLst>
      <p:ext uri="{BB962C8B-B14F-4D97-AF65-F5344CB8AC3E}">
        <p14:creationId xmlns:p14="http://schemas.microsoft.com/office/powerpoint/2010/main" val="13571441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a:bodyPr>
          <a:lstStyle/>
          <a:p>
            <a:pPr>
              <a:defRPr/>
            </a:pPr>
            <a:r>
              <a:rPr lang="en-US" dirty="0" smtClean="0">
                <a:cs typeface="+mj-cs"/>
              </a:rPr>
              <a:t>10 Trends for 2014-15</a:t>
            </a:r>
          </a:p>
        </p:txBody>
      </p:sp>
      <p:sp>
        <p:nvSpPr>
          <p:cNvPr id="237571" name="Rectangle 3"/>
          <p:cNvSpPr>
            <a:spLocks noGrp="1" noChangeArrowheads="1"/>
          </p:cNvSpPr>
          <p:nvPr>
            <p:ph type="body" idx="1"/>
          </p:nvPr>
        </p:nvSpPr>
        <p:spPr>
          <a:xfrm>
            <a:off x="466969" y="1482972"/>
            <a:ext cx="8229600" cy="4525963"/>
          </a:xfrm>
        </p:spPr>
        <p:txBody>
          <a:bodyPr>
            <a:normAutofit fontScale="70000" lnSpcReduction="20000"/>
          </a:bodyPr>
          <a:lstStyle/>
          <a:p>
            <a:pPr marL="514350" indent="-514350">
              <a:buFont typeface="+mj-lt"/>
              <a:buAutoNum type="arabicPeriod"/>
              <a:defRPr/>
            </a:pPr>
            <a:r>
              <a:rPr lang="en-US" dirty="0"/>
              <a:t>Investment in big data analytics </a:t>
            </a:r>
            <a:r>
              <a:rPr lang="en-US" dirty="0" smtClean="0"/>
              <a:t>on the rise </a:t>
            </a:r>
            <a:r>
              <a:rPr lang="en-US" dirty="0"/>
              <a:t>(Chief Data Officers)</a:t>
            </a:r>
          </a:p>
          <a:p>
            <a:pPr marL="514350" indent="-514350">
              <a:buFont typeface="+mj-lt"/>
              <a:buAutoNum type="arabicPeriod"/>
              <a:defRPr/>
            </a:pPr>
            <a:r>
              <a:rPr lang="en-US" dirty="0" smtClean="0"/>
              <a:t>Collection and analysis of mobile device data increasing</a:t>
            </a:r>
          </a:p>
          <a:p>
            <a:pPr marL="514350" indent="-514350">
              <a:buFont typeface="+mj-lt"/>
              <a:buAutoNum type="arabicPeriod"/>
              <a:defRPr/>
            </a:pPr>
            <a:r>
              <a:rPr lang="en-US" dirty="0"/>
              <a:t>Age of Context / Internet of Things </a:t>
            </a:r>
            <a:r>
              <a:rPr lang="en-US" dirty="0" smtClean="0"/>
              <a:t>- personal activity monitors</a:t>
            </a:r>
          </a:p>
          <a:p>
            <a:pPr marL="514350" indent="-514350">
              <a:buFont typeface="+mj-lt"/>
              <a:buAutoNum type="arabicPeriod"/>
              <a:defRPr/>
            </a:pPr>
            <a:r>
              <a:rPr lang="en-US" dirty="0" smtClean="0">
                <a:solidFill>
                  <a:srgbClr val="FF0000"/>
                </a:solidFill>
              </a:rPr>
              <a:t>Predictive </a:t>
            </a:r>
            <a:r>
              <a:rPr lang="en-US" dirty="0">
                <a:solidFill>
                  <a:srgbClr val="FF0000"/>
                </a:solidFill>
              </a:rPr>
              <a:t>Analytics </a:t>
            </a:r>
            <a:r>
              <a:rPr lang="en-US" dirty="0" smtClean="0">
                <a:solidFill>
                  <a:srgbClr val="FF0000"/>
                </a:solidFill>
              </a:rPr>
              <a:t>to take </a:t>
            </a:r>
            <a:r>
              <a:rPr lang="en-US" dirty="0">
                <a:solidFill>
                  <a:srgbClr val="FF0000"/>
                </a:solidFill>
              </a:rPr>
              <a:t>c</a:t>
            </a:r>
            <a:r>
              <a:rPr lang="en-US" dirty="0" smtClean="0">
                <a:solidFill>
                  <a:srgbClr val="FF0000"/>
                </a:solidFill>
              </a:rPr>
              <a:t>enter stage</a:t>
            </a:r>
          </a:p>
          <a:p>
            <a:pPr marL="514350" indent="-514350">
              <a:buFont typeface="+mj-lt"/>
              <a:buAutoNum type="arabicPeriod"/>
              <a:defRPr/>
            </a:pPr>
            <a:r>
              <a:rPr lang="en-US" dirty="0"/>
              <a:t>Data visualization </a:t>
            </a:r>
            <a:r>
              <a:rPr lang="en-US" dirty="0">
                <a:sym typeface="Wingdings"/>
              </a:rPr>
              <a:t> </a:t>
            </a:r>
            <a:r>
              <a:rPr lang="en-US" dirty="0" smtClean="0"/>
              <a:t>fosters </a:t>
            </a:r>
            <a:r>
              <a:rPr lang="en-US" dirty="0"/>
              <a:t>a strong data analysis </a:t>
            </a:r>
            <a:r>
              <a:rPr lang="en-US" dirty="0" smtClean="0"/>
              <a:t>culture</a:t>
            </a:r>
          </a:p>
          <a:p>
            <a:pPr marL="514350" indent="-514350">
              <a:buFont typeface="+mj-lt"/>
              <a:buAutoNum type="arabicPeriod"/>
              <a:defRPr/>
            </a:pPr>
            <a:r>
              <a:rPr lang="en-US" dirty="0" err="1"/>
              <a:t>Hadoop</a:t>
            </a:r>
            <a:r>
              <a:rPr lang="en-US" dirty="0"/>
              <a:t>-based reliable </a:t>
            </a:r>
            <a:r>
              <a:rPr lang="en-US" dirty="0" smtClean="0"/>
              <a:t>HPC will </a:t>
            </a:r>
            <a:r>
              <a:rPr lang="en-US" dirty="0"/>
              <a:t>gain </a:t>
            </a:r>
            <a:r>
              <a:rPr lang="en-US" dirty="0" smtClean="0"/>
              <a:t>stature</a:t>
            </a:r>
          </a:p>
          <a:p>
            <a:pPr marL="514350" indent="-514350">
              <a:buFont typeface="+mj-lt"/>
              <a:buAutoNum type="arabicPeriod"/>
              <a:defRPr/>
            </a:pPr>
            <a:r>
              <a:rPr lang="en-US" dirty="0"/>
              <a:t>Analytics in the Cloud (Amazon Web Services, Microsoft Azure) </a:t>
            </a:r>
            <a:r>
              <a:rPr lang="en-US" dirty="0" smtClean="0"/>
              <a:t>enables </a:t>
            </a:r>
            <a:r>
              <a:rPr lang="en-US" dirty="0"/>
              <a:t>scalable, fast, secure, cheap </a:t>
            </a:r>
            <a:r>
              <a:rPr lang="en-US" dirty="0" smtClean="0"/>
              <a:t>solutions</a:t>
            </a:r>
            <a:endParaRPr lang="en-US" dirty="0"/>
          </a:p>
          <a:p>
            <a:pPr marL="514350" indent="-514350">
              <a:buFont typeface="+mj-lt"/>
              <a:buAutoNum type="arabicPeriod"/>
              <a:defRPr/>
            </a:pPr>
            <a:r>
              <a:rPr lang="en-US" dirty="0" smtClean="0"/>
              <a:t>Smarter apps that use personal data and improve with experience</a:t>
            </a:r>
          </a:p>
          <a:p>
            <a:pPr marL="514350" indent="-514350">
              <a:buFont typeface="+mj-lt"/>
              <a:buAutoNum type="arabicPeriod"/>
              <a:defRPr/>
            </a:pPr>
            <a:r>
              <a:rPr lang="en-US" dirty="0" smtClean="0"/>
              <a:t>Use of unstructured internal and external (social media) will grow</a:t>
            </a:r>
          </a:p>
          <a:p>
            <a:pPr marL="514350" indent="-514350">
              <a:buFont typeface="+mj-lt"/>
              <a:buAutoNum type="arabicPeriod"/>
              <a:defRPr/>
            </a:pPr>
            <a:r>
              <a:rPr lang="en-US" dirty="0" smtClean="0"/>
              <a:t>Data </a:t>
            </a:r>
            <a:r>
              <a:rPr lang="en-US" dirty="0"/>
              <a:t>privacy and security concerns will grow</a:t>
            </a:r>
          </a:p>
          <a:p>
            <a:pPr marL="0" inden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cs typeface="+mn-cs"/>
            </a:endParaRPr>
          </a:p>
        </p:txBody>
      </p:sp>
    </p:spTree>
    <p:extLst>
      <p:ext uri="{BB962C8B-B14F-4D97-AF65-F5344CB8AC3E}">
        <p14:creationId xmlns:p14="http://schemas.microsoft.com/office/powerpoint/2010/main" val="113831788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Predictive </a:t>
            </a:r>
            <a:r>
              <a:rPr lang="en-US" dirty="0"/>
              <a:t>W</a:t>
            </a:r>
            <a:r>
              <a:rPr lang="en-US" dirty="0" smtClean="0"/>
              <a:t>eather Analytics</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58</a:t>
            </a:fld>
            <a:endParaRPr lang="en-US"/>
          </a:p>
        </p:txBody>
      </p:sp>
      <p:pic>
        <p:nvPicPr>
          <p:cNvPr id="5" name="Picture 4"/>
          <p:cNvPicPr>
            <a:picLocks noChangeAspect="1"/>
          </p:cNvPicPr>
          <p:nvPr/>
        </p:nvPicPr>
        <p:blipFill>
          <a:blip r:embed="rId2"/>
          <a:stretch>
            <a:fillRect/>
          </a:stretch>
        </p:blipFill>
        <p:spPr>
          <a:xfrm>
            <a:off x="1058769" y="1194839"/>
            <a:ext cx="7517162" cy="5014279"/>
          </a:xfrm>
          <a:prstGeom prst="rect">
            <a:avLst/>
          </a:prstGeom>
        </p:spPr>
      </p:pic>
    </p:spTree>
    <p:extLst>
      <p:ext uri="{BB962C8B-B14F-4D97-AF65-F5344CB8AC3E}">
        <p14:creationId xmlns:p14="http://schemas.microsoft.com/office/powerpoint/2010/main" val="294075124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a:bodyPr>
          <a:lstStyle/>
          <a:p>
            <a:pPr>
              <a:defRPr/>
            </a:pPr>
            <a:r>
              <a:rPr lang="en-US" dirty="0" smtClean="0">
                <a:cs typeface="+mj-cs"/>
              </a:rPr>
              <a:t>10 Trends for 2014-15</a:t>
            </a:r>
          </a:p>
        </p:txBody>
      </p:sp>
      <p:sp>
        <p:nvSpPr>
          <p:cNvPr id="237571" name="Rectangle 3"/>
          <p:cNvSpPr>
            <a:spLocks noGrp="1" noChangeArrowheads="1"/>
          </p:cNvSpPr>
          <p:nvPr>
            <p:ph type="body" idx="1"/>
          </p:nvPr>
        </p:nvSpPr>
        <p:spPr>
          <a:xfrm>
            <a:off x="466969" y="1482972"/>
            <a:ext cx="8229600" cy="4525963"/>
          </a:xfrm>
        </p:spPr>
        <p:txBody>
          <a:bodyPr>
            <a:normAutofit fontScale="70000" lnSpcReduction="20000"/>
          </a:bodyPr>
          <a:lstStyle/>
          <a:p>
            <a:pPr marL="514350" indent="-514350">
              <a:buFont typeface="+mj-lt"/>
              <a:buAutoNum type="arabicPeriod"/>
              <a:defRPr/>
            </a:pPr>
            <a:r>
              <a:rPr lang="en-US" dirty="0"/>
              <a:t>Investment in big data analytics </a:t>
            </a:r>
            <a:r>
              <a:rPr lang="en-US" dirty="0" smtClean="0"/>
              <a:t>on the rise </a:t>
            </a:r>
            <a:r>
              <a:rPr lang="en-US" dirty="0"/>
              <a:t>(Chief Data Officers)</a:t>
            </a:r>
          </a:p>
          <a:p>
            <a:pPr marL="514350" indent="-514350">
              <a:buFont typeface="+mj-lt"/>
              <a:buAutoNum type="arabicPeriod"/>
              <a:defRPr/>
            </a:pPr>
            <a:r>
              <a:rPr lang="en-US" dirty="0" smtClean="0"/>
              <a:t>Collection and analysis of mobile device data increasing</a:t>
            </a:r>
          </a:p>
          <a:p>
            <a:pPr marL="514350" indent="-514350">
              <a:buFont typeface="+mj-lt"/>
              <a:buAutoNum type="arabicPeriod"/>
              <a:defRPr/>
            </a:pPr>
            <a:r>
              <a:rPr lang="en-US" dirty="0"/>
              <a:t>Age of Context / Internet of Things </a:t>
            </a:r>
            <a:r>
              <a:rPr lang="en-US" dirty="0" smtClean="0"/>
              <a:t>- personal activity monitors</a:t>
            </a:r>
          </a:p>
          <a:p>
            <a:pPr marL="514350" indent="-514350">
              <a:buFont typeface="+mj-lt"/>
              <a:buAutoNum type="arabicPeriod"/>
              <a:defRPr/>
            </a:pPr>
            <a:r>
              <a:rPr lang="en-US" dirty="0" smtClean="0"/>
              <a:t>Predictive </a:t>
            </a:r>
            <a:r>
              <a:rPr lang="en-US" dirty="0"/>
              <a:t>Analytics </a:t>
            </a:r>
            <a:r>
              <a:rPr lang="en-US" dirty="0" smtClean="0"/>
              <a:t>to take </a:t>
            </a:r>
            <a:r>
              <a:rPr lang="en-US" dirty="0"/>
              <a:t>c</a:t>
            </a:r>
            <a:r>
              <a:rPr lang="en-US" dirty="0" smtClean="0"/>
              <a:t>enter stage</a:t>
            </a:r>
          </a:p>
          <a:p>
            <a:pPr marL="514350" indent="-514350">
              <a:buFont typeface="+mj-lt"/>
              <a:buAutoNum type="arabicPeriod"/>
              <a:defRPr/>
            </a:pPr>
            <a:r>
              <a:rPr lang="en-US" dirty="0"/>
              <a:t>Data visualization </a:t>
            </a:r>
            <a:r>
              <a:rPr lang="en-US" dirty="0">
                <a:sym typeface="Wingdings"/>
              </a:rPr>
              <a:t> </a:t>
            </a:r>
            <a:r>
              <a:rPr lang="en-US" dirty="0" smtClean="0"/>
              <a:t>fosters </a:t>
            </a:r>
            <a:r>
              <a:rPr lang="en-US" dirty="0"/>
              <a:t>a strong data analysis </a:t>
            </a:r>
            <a:r>
              <a:rPr lang="en-US" dirty="0" smtClean="0"/>
              <a:t>culture</a:t>
            </a:r>
          </a:p>
          <a:p>
            <a:pPr marL="514350" indent="-514350">
              <a:buFont typeface="+mj-lt"/>
              <a:buAutoNum type="arabicPeriod"/>
              <a:defRPr/>
            </a:pPr>
            <a:r>
              <a:rPr lang="en-US" dirty="0" err="1"/>
              <a:t>Hadoop</a:t>
            </a:r>
            <a:r>
              <a:rPr lang="en-US" dirty="0"/>
              <a:t>-based reliable </a:t>
            </a:r>
            <a:r>
              <a:rPr lang="en-US" dirty="0" smtClean="0"/>
              <a:t>HPC will </a:t>
            </a:r>
            <a:r>
              <a:rPr lang="en-US" dirty="0"/>
              <a:t>gain </a:t>
            </a:r>
            <a:r>
              <a:rPr lang="en-US" dirty="0" smtClean="0"/>
              <a:t>stature</a:t>
            </a:r>
          </a:p>
          <a:p>
            <a:pPr marL="514350" indent="-514350">
              <a:buFont typeface="+mj-lt"/>
              <a:buAutoNum type="arabicPeriod"/>
              <a:defRPr/>
            </a:pPr>
            <a:r>
              <a:rPr lang="en-US" dirty="0"/>
              <a:t>Analytics in the Cloud (Amazon Web Services, Microsoft Azure) </a:t>
            </a:r>
            <a:r>
              <a:rPr lang="en-US" dirty="0" smtClean="0"/>
              <a:t>enables </a:t>
            </a:r>
            <a:r>
              <a:rPr lang="en-US" dirty="0"/>
              <a:t>scalable, fast, secure, cheap </a:t>
            </a:r>
            <a:r>
              <a:rPr lang="en-US" dirty="0" smtClean="0"/>
              <a:t>solutions</a:t>
            </a:r>
            <a:endParaRPr lang="en-US" dirty="0"/>
          </a:p>
          <a:p>
            <a:pPr marL="514350" indent="-514350">
              <a:buFont typeface="+mj-lt"/>
              <a:buAutoNum type="arabicPeriod"/>
              <a:defRPr/>
            </a:pPr>
            <a:r>
              <a:rPr lang="en-US" dirty="0" smtClean="0"/>
              <a:t>Smarter apps that use personal data and improve with experience</a:t>
            </a:r>
          </a:p>
          <a:p>
            <a:pPr marL="514350" indent="-514350">
              <a:buFont typeface="+mj-lt"/>
              <a:buAutoNum type="arabicPeriod"/>
              <a:defRPr/>
            </a:pPr>
            <a:r>
              <a:rPr lang="en-US" dirty="0" smtClean="0">
                <a:solidFill>
                  <a:srgbClr val="FF0000"/>
                </a:solidFill>
              </a:rPr>
              <a:t>Use of unstructured internal and external (social media) will grow</a:t>
            </a:r>
          </a:p>
          <a:p>
            <a:pPr marL="514350" indent="-514350">
              <a:buFont typeface="+mj-lt"/>
              <a:buAutoNum type="arabicPeriod"/>
              <a:defRPr/>
            </a:pPr>
            <a:r>
              <a:rPr lang="en-US" dirty="0" smtClean="0"/>
              <a:t>Data </a:t>
            </a:r>
            <a:r>
              <a:rPr lang="en-US" dirty="0"/>
              <a:t>privacy and security concerns will grow</a:t>
            </a:r>
          </a:p>
          <a:p>
            <a:pPr marL="0" inden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cs typeface="+mn-cs"/>
            </a:endParaRPr>
          </a:p>
        </p:txBody>
      </p:sp>
    </p:spTree>
    <p:extLst>
      <p:ext uri="{BB962C8B-B14F-4D97-AF65-F5344CB8AC3E}">
        <p14:creationId xmlns:p14="http://schemas.microsoft.com/office/powerpoint/2010/main" val="34857532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AIDA’s Objectives</a:t>
            </a:r>
            <a:endParaRPr lang="en-US" dirty="0"/>
          </a:p>
        </p:txBody>
      </p:sp>
      <p:pic>
        <p:nvPicPr>
          <p:cNvPr id="4" name="Picture 3"/>
          <p:cNvPicPr>
            <a:picLocks noChangeAspect="1"/>
          </p:cNvPicPr>
          <p:nvPr/>
        </p:nvPicPr>
        <p:blipFill>
          <a:blip r:embed="rId2"/>
          <a:stretch>
            <a:fillRect/>
          </a:stretch>
        </p:blipFill>
        <p:spPr>
          <a:xfrm>
            <a:off x="1073833" y="1371600"/>
            <a:ext cx="6012767" cy="4483100"/>
          </a:xfrm>
          <a:prstGeom prst="rect">
            <a:avLst/>
          </a:prstGeom>
        </p:spPr>
      </p:pic>
      <p:sp>
        <p:nvSpPr>
          <p:cNvPr id="5" name="TextBox 4"/>
          <p:cNvSpPr txBox="1"/>
          <p:nvPr/>
        </p:nvSpPr>
        <p:spPr>
          <a:xfrm>
            <a:off x="6781800" y="2362200"/>
            <a:ext cx="2057400" cy="1908215"/>
          </a:xfrm>
          <a:prstGeom prst="rect">
            <a:avLst/>
          </a:prstGeom>
          <a:noFill/>
        </p:spPr>
        <p:txBody>
          <a:bodyPr wrap="square" rtlCol="0">
            <a:spAutoFit/>
          </a:bodyPr>
          <a:lstStyle/>
          <a:p>
            <a:r>
              <a:rPr lang="en-US" sz="2000" b="1" dirty="0" smtClean="0"/>
              <a:t>Initial foci:</a:t>
            </a:r>
          </a:p>
          <a:p>
            <a:pPr marL="285750" indent="-285750">
              <a:buFont typeface="Arial"/>
              <a:buChar char="•"/>
            </a:pPr>
            <a:r>
              <a:rPr lang="en-US" sz="2000" dirty="0" smtClean="0"/>
              <a:t>Agriculture</a:t>
            </a:r>
          </a:p>
          <a:p>
            <a:pPr marL="285750" indent="-285750">
              <a:buFont typeface="Arial"/>
              <a:buChar char="•"/>
            </a:pPr>
            <a:r>
              <a:rPr lang="en-US" sz="2000" dirty="0" err="1" smtClean="0"/>
              <a:t>Agri</a:t>
            </a:r>
            <a:r>
              <a:rPr lang="en-US" sz="2000" dirty="0" smtClean="0"/>
              <a:t>-Food</a:t>
            </a:r>
          </a:p>
          <a:p>
            <a:pPr marL="285750" indent="-285750">
              <a:buFont typeface="Arial"/>
              <a:buChar char="•"/>
            </a:pPr>
            <a:r>
              <a:rPr lang="en-US" sz="2000" dirty="0" smtClean="0"/>
              <a:t>Environment</a:t>
            </a:r>
            <a:endParaRPr lang="en-US" sz="2000" dirty="0"/>
          </a:p>
          <a:p>
            <a:pPr marL="285750" indent="-285750">
              <a:buFont typeface="Arial"/>
              <a:buChar char="•"/>
            </a:pPr>
            <a:r>
              <a:rPr lang="en-US" sz="2000" dirty="0"/>
              <a:t>G</a:t>
            </a:r>
            <a:r>
              <a:rPr lang="en-US" sz="2000" dirty="0" smtClean="0"/>
              <a:t>reen energy</a:t>
            </a:r>
            <a:endParaRPr lang="en-US" sz="2000" dirty="0"/>
          </a:p>
          <a:p>
            <a:endParaRPr lang="en-US" dirty="0"/>
          </a:p>
        </p:txBody>
      </p:sp>
    </p:spTree>
    <p:extLst>
      <p:ext uri="{BB962C8B-B14F-4D97-AF65-F5344CB8AC3E}">
        <p14:creationId xmlns:p14="http://schemas.microsoft.com/office/powerpoint/2010/main" val="291817753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Unstructured Data</a:t>
            </a:r>
            <a:endParaRPr lang="en-US" dirty="0"/>
          </a:p>
        </p:txBody>
      </p:sp>
      <p:pic>
        <p:nvPicPr>
          <p:cNvPr id="5" name="Picture 4"/>
          <p:cNvPicPr>
            <a:picLocks noChangeAspect="1"/>
          </p:cNvPicPr>
          <p:nvPr/>
        </p:nvPicPr>
        <p:blipFill>
          <a:blip r:embed="rId2"/>
          <a:stretch>
            <a:fillRect/>
          </a:stretch>
        </p:blipFill>
        <p:spPr>
          <a:xfrm>
            <a:off x="387350" y="1866900"/>
            <a:ext cx="8572224" cy="3459588"/>
          </a:xfrm>
          <a:prstGeom prst="rect">
            <a:avLst/>
          </a:prstGeom>
        </p:spPr>
      </p:pic>
      <p:sp>
        <p:nvSpPr>
          <p:cNvPr id="4" name="Rectangle 3"/>
          <p:cNvSpPr>
            <a:spLocks noGrp="1" noChangeArrowheads="1"/>
          </p:cNvSpPr>
          <p:nvPr>
            <p:ph type="body" sz="half" idx="2"/>
          </p:nvPr>
        </p:nvSpPr>
        <p:spPr>
          <a:xfrm>
            <a:off x="5557811" y="1853314"/>
            <a:ext cx="3401763" cy="3744247"/>
          </a:xfrm>
          <a:solidFill>
            <a:schemeClr val="bg1"/>
          </a:solidFill>
        </p:spPr>
        <p:txBody>
          <a:bodyPr>
            <a:normAutofit/>
          </a:bodyPr>
          <a:lstStyle/>
          <a:p>
            <a:pPr marL="0" indent="0">
              <a:lnSpc>
                <a:spcPct val="110000"/>
              </a:lnSpc>
              <a:buNone/>
            </a:pPr>
            <a:r>
              <a:rPr lang="en-US" sz="2400" dirty="0"/>
              <a:t> </a:t>
            </a:r>
            <a:r>
              <a:rPr lang="en-US" sz="2400" dirty="0" smtClean="0"/>
              <a:t>    Much is text based:</a:t>
            </a:r>
          </a:p>
          <a:p>
            <a:pPr lvl="1">
              <a:lnSpc>
                <a:spcPct val="110000"/>
              </a:lnSpc>
              <a:buFont typeface="Arial"/>
              <a:buChar char="•"/>
            </a:pPr>
            <a:r>
              <a:rPr lang="en-US" sz="2000" dirty="0" smtClean="0"/>
              <a:t>Business data</a:t>
            </a:r>
            <a:endParaRPr lang="en-US" sz="2000" dirty="0"/>
          </a:p>
          <a:p>
            <a:pPr lvl="2">
              <a:lnSpc>
                <a:spcPct val="110000"/>
              </a:lnSpc>
            </a:pPr>
            <a:r>
              <a:rPr lang="en-US" sz="1700" dirty="0"/>
              <a:t>Call center transcripts</a:t>
            </a:r>
          </a:p>
          <a:p>
            <a:pPr lvl="2">
              <a:lnSpc>
                <a:spcPct val="110000"/>
              </a:lnSpc>
            </a:pPr>
            <a:r>
              <a:rPr lang="en-US" sz="1700" dirty="0"/>
              <a:t>Other </a:t>
            </a:r>
            <a:r>
              <a:rPr lang="en-US" sz="1700" dirty="0" smtClean="0"/>
              <a:t>CRM</a:t>
            </a:r>
            <a:endParaRPr lang="en-US" sz="1700" dirty="0"/>
          </a:p>
          <a:p>
            <a:pPr lvl="1">
              <a:lnSpc>
                <a:spcPct val="110000"/>
              </a:lnSpc>
              <a:buFont typeface="Arial"/>
              <a:buChar char="•"/>
            </a:pPr>
            <a:r>
              <a:rPr lang="en-US" sz="2000" dirty="0"/>
              <a:t>Email</a:t>
            </a:r>
          </a:p>
          <a:p>
            <a:pPr lvl="1">
              <a:lnSpc>
                <a:spcPct val="110000"/>
              </a:lnSpc>
              <a:buFont typeface="Arial"/>
              <a:buChar char="•"/>
            </a:pPr>
            <a:r>
              <a:rPr lang="en-US" sz="2000" dirty="0" smtClean="0"/>
              <a:t>Web </a:t>
            </a:r>
            <a:r>
              <a:rPr lang="en-US" sz="2000" dirty="0"/>
              <a:t>pages</a:t>
            </a:r>
          </a:p>
          <a:p>
            <a:pPr lvl="1">
              <a:lnSpc>
                <a:spcPct val="110000"/>
              </a:lnSpc>
              <a:buFont typeface="Arial"/>
              <a:buChar char="•"/>
            </a:pPr>
            <a:r>
              <a:rPr lang="en-US" sz="2000" dirty="0" smtClean="0"/>
              <a:t>News Groups</a:t>
            </a:r>
            <a:endParaRPr lang="en-US" sz="2000" dirty="0"/>
          </a:p>
          <a:p>
            <a:pPr lvl="1">
              <a:lnSpc>
                <a:spcPct val="110000"/>
              </a:lnSpc>
              <a:buFont typeface="Arial"/>
              <a:buChar char="•"/>
            </a:pPr>
            <a:r>
              <a:rPr lang="en-US" sz="2000" dirty="0" smtClean="0"/>
              <a:t>Admin. documents</a:t>
            </a:r>
            <a:endParaRPr lang="en-US" sz="2000" dirty="0"/>
          </a:p>
          <a:p>
            <a:pPr lvl="1">
              <a:lnSpc>
                <a:spcPct val="110000"/>
              </a:lnSpc>
              <a:buFont typeface="Arial"/>
              <a:buChar char="•"/>
            </a:pPr>
            <a:r>
              <a:rPr lang="en-US" sz="2000" dirty="0" smtClean="0"/>
              <a:t>Regulatory information</a:t>
            </a:r>
            <a:endParaRPr lang="en-US" sz="2000" dirty="0"/>
          </a:p>
        </p:txBody>
      </p:sp>
      <p:sp>
        <p:nvSpPr>
          <p:cNvPr id="3" name="TextBox 2"/>
          <p:cNvSpPr txBox="1"/>
          <p:nvPr/>
        </p:nvSpPr>
        <p:spPr>
          <a:xfrm>
            <a:off x="5890849" y="1483982"/>
            <a:ext cx="2870234" cy="369332"/>
          </a:xfrm>
          <a:prstGeom prst="rect">
            <a:avLst/>
          </a:prstGeom>
          <a:noFill/>
        </p:spPr>
        <p:txBody>
          <a:bodyPr wrap="none" rtlCol="0">
            <a:spAutoFit/>
          </a:bodyPr>
          <a:lstStyle/>
          <a:p>
            <a:r>
              <a:rPr lang="en-US" b="1" dirty="0"/>
              <a:t>80% of Data is Unstructured</a:t>
            </a:r>
          </a:p>
        </p:txBody>
      </p:sp>
    </p:spTree>
    <p:extLst>
      <p:ext uri="{BB962C8B-B14F-4D97-AF65-F5344CB8AC3E}">
        <p14:creationId xmlns:p14="http://schemas.microsoft.com/office/powerpoint/2010/main" val="149322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p:cTn id="3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5" end="5"/>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p:cTn id="4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7" end="7"/>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p:cTn id="4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a:bodyPr>
          <a:lstStyle/>
          <a:p>
            <a:pPr>
              <a:defRPr/>
            </a:pPr>
            <a:r>
              <a:rPr lang="en-US" dirty="0" smtClean="0">
                <a:cs typeface="+mj-cs"/>
              </a:rPr>
              <a:t>10 Trends for 2014-15</a:t>
            </a:r>
          </a:p>
        </p:txBody>
      </p:sp>
      <p:sp>
        <p:nvSpPr>
          <p:cNvPr id="237571" name="Rectangle 3"/>
          <p:cNvSpPr>
            <a:spLocks noGrp="1" noChangeArrowheads="1"/>
          </p:cNvSpPr>
          <p:nvPr>
            <p:ph type="body" idx="1"/>
          </p:nvPr>
        </p:nvSpPr>
        <p:spPr>
          <a:xfrm>
            <a:off x="466969" y="1482972"/>
            <a:ext cx="8229600" cy="4525963"/>
          </a:xfrm>
        </p:spPr>
        <p:txBody>
          <a:bodyPr>
            <a:normAutofit fontScale="70000" lnSpcReduction="20000"/>
          </a:bodyPr>
          <a:lstStyle/>
          <a:p>
            <a:pPr marL="514350" indent="-514350">
              <a:buFont typeface="+mj-lt"/>
              <a:buAutoNum type="arabicPeriod"/>
              <a:defRPr/>
            </a:pPr>
            <a:r>
              <a:rPr lang="en-US" dirty="0"/>
              <a:t>Investment in big data analytics </a:t>
            </a:r>
            <a:r>
              <a:rPr lang="en-US" dirty="0" smtClean="0"/>
              <a:t>on the rise </a:t>
            </a:r>
            <a:r>
              <a:rPr lang="en-US" dirty="0"/>
              <a:t>(Chief Data Officers)</a:t>
            </a:r>
          </a:p>
          <a:p>
            <a:pPr marL="514350" indent="-514350">
              <a:buFont typeface="+mj-lt"/>
              <a:buAutoNum type="arabicPeriod"/>
              <a:defRPr/>
            </a:pPr>
            <a:r>
              <a:rPr lang="en-US" dirty="0" smtClean="0"/>
              <a:t>Collection and analysis of mobile device data increasing</a:t>
            </a:r>
          </a:p>
          <a:p>
            <a:pPr marL="514350" indent="-514350">
              <a:buFont typeface="+mj-lt"/>
              <a:buAutoNum type="arabicPeriod"/>
              <a:defRPr/>
            </a:pPr>
            <a:r>
              <a:rPr lang="en-US" dirty="0"/>
              <a:t>Age of Context / Internet of Things </a:t>
            </a:r>
            <a:r>
              <a:rPr lang="en-US" dirty="0" smtClean="0"/>
              <a:t>- personal activity monitors</a:t>
            </a:r>
          </a:p>
          <a:p>
            <a:pPr marL="514350" indent="-514350">
              <a:buFont typeface="+mj-lt"/>
              <a:buAutoNum type="arabicPeriod"/>
              <a:defRPr/>
            </a:pPr>
            <a:r>
              <a:rPr lang="en-US" dirty="0" smtClean="0"/>
              <a:t>Predictive </a:t>
            </a:r>
            <a:r>
              <a:rPr lang="en-US" dirty="0"/>
              <a:t>Analytics </a:t>
            </a:r>
            <a:r>
              <a:rPr lang="en-US" dirty="0" smtClean="0"/>
              <a:t>to take </a:t>
            </a:r>
            <a:r>
              <a:rPr lang="en-US" dirty="0"/>
              <a:t>c</a:t>
            </a:r>
            <a:r>
              <a:rPr lang="en-US" dirty="0" smtClean="0"/>
              <a:t>enter stage</a:t>
            </a:r>
          </a:p>
          <a:p>
            <a:pPr marL="514350" indent="-514350">
              <a:buFont typeface="+mj-lt"/>
              <a:buAutoNum type="arabicPeriod"/>
              <a:defRPr/>
            </a:pPr>
            <a:r>
              <a:rPr lang="en-US" dirty="0"/>
              <a:t>Data visualization </a:t>
            </a:r>
            <a:r>
              <a:rPr lang="en-US" dirty="0">
                <a:sym typeface="Wingdings"/>
              </a:rPr>
              <a:t> </a:t>
            </a:r>
            <a:r>
              <a:rPr lang="en-US" dirty="0" smtClean="0"/>
              <a:t>fosters </a:t>
            </a:r>
            <a:r>
              <a:rPr lang="en-US" dirty="0"/>
              <a:t>a strong data analysis </a:t>
            </a:r>
            <a:r>
              <a:rPr lang="en-US" dirty="0" smtClean="0"/>
              <a:t>culture</a:t>
            </a:r>
          </a:p>
          <a:p>
            <a:pPr marL="514350" indent="-514350">
              <a:buFont typeface="+mj-lt"/>
              <a:buAutoNum type="arabicPeriod"/>
              <a:defRPr/>
            </a:pPr>
            <a:r>
              <a:rPr lang="en-US" dirty="0" err="1">
                <a:solidFill>
                  <a:srgbClr val="FF0000"/>
                </a:solidFill>
              </a:rPr>
              <a:t>Hadoop</a:t>
            </a:r>
            <a:r>
              <a:rPr lang="en-US" dirty="0">
                <a:solidFill>
                  <a:srgbClr val="FF0000"/>
                </a:solidFill>
              </a:rPr>
              <a:t>-based reliable </a:t>
            </a:r>
            <a:r>
              <a:rPr lang="en-US" dirty="0" smtClean="0">
                <a:solidFill>
                  <a:srgbClr val="FF0000"/>
                </a:solidFill>
              </a:rPr>
              <a:t>HPC will </a:t>
            </a:r>
            <a:r>
              <a:rPr lang="en-US" dirty="0">
                <a:solidFill>
                  <a:srgbClr val="FF0000"/>
                </a:solidFill>
              </a:rPr>
              <a:t>gain </a:t>
            </a:r>
            <a:r>
              <a:rPr lang="en-US" dirty="0" smtClean="0">
                <a:solidFill>
                  <a:srgbClr val="FF0000"/>
                </a:solidFill>
              </a:rPr>
              <a:t>stature</a:t>
            </a:r>
          </a:p>
          <a:p>
            <a:pPr marL="514350" indent="-514350">
              <a:buFont typeface="+mj-lt"/>
              <a:buAutoNum type="arabicPeriod"/>
              <a:defRPr/>
            </a:pPr>
            <a:r>
              <a:rPr lang="en-US" dirty="0">
                <a:solidFill>
                  <a:srgbClr val="FF0000"/>
                </a:solidFill>
              </a:rPr>
              <a:t>Analytics in the Cloud (Amazon Web Services, Microsoft Azure) </a:t>
            </a:r>
            <a:r>
              <a:rPr lang="en-US" dirty="0" smtClean="0">
                <a:solidFill>
                  <a:srgbClr val="FF0000"/>
                </a:solidFill>
              </a:rPr>
              <a:t>enables </a:t>
            </a:r>
            <a:r>
              <a:rPr lang="en-US" dirty="0">
                <a:solidFill>
                  <a:srgbClr val="FF0000"/>
                </a:solidFill>
              </a:rPr>
              <a:t>scalable, fast, secure, cheap </a:t>
            </a:r>
            <a:r>
              <a:rPr lang="en-US" dirty="0" smtClean="0">
                <a:solidFill>
                  <a:srgbClr val="FF0000"/>
                </a:solidFill>
              </a:rPr>
              <a:t>solutions</a:t>
            </a:r>
            <a:endParaRPr lang="en-US" dirty="0">
              <a:solidFill>
                <a:srgbClr val="FF0000"/>
              </a:solidFill>
            </a:endParaRPr>
          </a:p>
          <a:p>
            <a:pPr marL="514350" indent="-514350">
              <a:buFont typeface="+mj-lt"/>
              <a:buAutoNum type="arabicPeriod"/>
              <a:defRPr/>
            </a:pPr>
            <a:r>
              <a:rPr lang="en-US" dirty="0" smtClean="0"/>
              <a:t>Smarter apps that use personal data and improve with experience</a:t>
            </a:r>
          </a:p>
          <a:p>
            <a:pPr marL="514350" indent="-514350">
              <a:buFont typeface="+mj-lt"/>
              <a:buAutoNum type="arabicPeriod"/>
              <a:defRPr/>
            </a:pPr>
            <a:r>
              <a:rPr lang="en-US" dirty="0" smtClean="0"/>
              <a:t>Use of unstructured internal and external (social media) will grow</a:t>
            </a:r>
          </a:p>
          <a:p>
            <a:pPr marL="514350" indent="-514350">
              <a:buFont typeface="+mj-lt"/>
              <a:buAutoNum type="arabicPeriod"/>
              <a:defRPr/>
            </a:pPr>
            <a:r>
              <a:rPr lang="en-US" dirty="0" smtClean="0"/>
              <a:t>Data </a:t>
            </a:r>
            <a:r>
              <a:rPr lang="en-US" dirty="0"/>
              <a:t>privacy and security concerns will grow</a:t>
            </a:r>
          </a:p>
          <a:p>
            <a:pPr marL="0" inden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cs typeface="+mn-cs"/>
            </a:endParaRPr>
          </a:p>
        </p:txBody>
      </p:sp>
    </p:spTree>
    <p:extLst>
      <p:ext uri="{BB962C8B-B14F-4D97-AF65-F5344CB8AC3E}">
        <p14:creationId xmlns:p14="http://schemas.microsoft.com/office/powerpoint/2010/main" val="413593751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solidFill>
                  <a:schemeClr val="accent1">
                    <a:lumMod val="60000"/>
                    <a:lumOff val="40000"/>
                  </a:schemeClr>
                </a:solidFill>
              </a:rPr>
              <a:t>Top-Down </a:t>
            </a:r>
            <a:r>
              <a:rPr lang="en-US" sz="3200" dirty="0" smtClean="0"/>
              <a:t>– traditional DA Architecture </a:t>
            </a:r>
            <a:br>
              <a:rPr lang="en-US" sz="3200" dirty="0" smtClean="0"/>
            </a:br>
            <a:r>
              <a:rPr lang="en-US" sz="3200" dirty="0" smtClean="0">
                <a:solidFill>
                  <a:schemeClr val="accent6">
                    <a:lumMod val="40000"/>
                    <a:lumOff val="60000"/>
                  </a:schemeClr>
                </a:solidFill>
              </a:rPr>
              <a:t>Bottom-up </a:t>
            </a:r>
            <a:r>
              <a:rPr lang="en-US" sz="3200" dirty="0" smtClean="0"/>
              <a:t>– Big DA Architecture</a:t>
            </a:r>
            <a:endParaRPr lang="en-US" sz="3200" dirty="0"/>
          </a:p>
        </p:txBody>
      </p:sp>
      <p:pic>
        <p:nvPicPr>
          <p:cNvPr id="6" name="Picture 5"/>
          <p:cNvPicPr>
            <a:picLocks noChangeAspect="1"/>
          </p:cNvPicPr>
          <p:nvPr/>
        </p:nvPicPr>
        <p:blipFill>
          <a:blip r:embed="rId2"/>
          <a:stretch>
            <a:fillRect/>
          </a:stretch>
        </p:blipFill>
        <p:spPr>
          <a:xfrm>
            <a:off x="1044496" y="1509194"/>
            <a:ext cx="6956503" cy="4677276"/>
          </a:xfrm>
          <a:prstGeom prst="rect">
            <a:avLst/>
          </a:prstGeom>
        </p:spPr>
      </p:pic>
      <p:pic>
        <p:nvPicPr>
          <p:cNvPr id="4" name="Picture 3"/>
          <p:cNvPicPr>
            <a:picLocks noChangeAspect="1"/>
          </p:cNvPicPr>
          <p:nvPr/>
        </p:nvPicPr>
        <p:blipFill>
          <a:blip r:embed="rId3"/>
          <a:stretch>
            <a:fillRect/>
          </a:stretch>
        </p:blipFill>
        <p:spPr>
          <a:xfrm>
            <a:off x="2099822" y="4265292"/>
            <a:ext cx="1710180" cy="455691"/>
          </a:xfrm>
          <a:prstGeom prst="rect">
            <a:avLst/>
          </a:prstGeom>
          <a:noFill/>
        </p:spPr>
      </p:pic>
      <p:pic>
        <p:nvPicPr>
          <p:cNvPr id="5" name="Picture 4"/>
          <p:cNvPicPr>
            <a:picLocks noChangeAspect="1"/>
          </p:cNvPicPr>
          <p:nvPr/>
        </p:nvPicPr>
        <p:blipFill>
          <a:blip r:embed="rId4"/>
          <a:stretch>
            <a:fillRect/>
          </a:stretch>
        </p:blipFill>
        <p:spPr>
          <a:xfrm>
            <a:off x="2285126" y="4652598"/>
            <a:ext cx="1309952" cy="621151"/>
          </a:xfrm>
          <a:prstGeom prst="rect">
            <a:avLst/>
          </a:prstGeom>
        </p:spPr>
      </p:pic>
    </p:spTree>
    <p:extLst>
      <p:ext uri="{BB962C8B-B14F-4D97-AF65-F5344CB8AC3E}">
        <p14:creationId xmlns:p14="http://schemas.microsoft.com/office/powerpoint/2010/main" val="2701307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a:bodyPr>
          <a:lstStyle/>
          <a:p>
            <a:pPr>
              <a:defRPr/>
            </a:pPr>
            <a:r>
              <a:rPr lang="en-US" dirty="0" smtClean="0">
                <a:cs typeface="+mj-cs"/>
              </a:rPr>
              <a:t>10 Trends for 2014-15</a:t>
            </a:r>
          </a:p>
        </p:txBody>
      </p:sp>
      <p:sp>
        <p:nvSpPr>
          <p:cNvPr id="237571" name="Rectangle 3"/>
          <p:cNvSpPr>
            <a:spLocks noGrp="1" noChangeArrowheads="1"/>
          </p:cNvSpPr>
          <p:nvPr>
            <p:ph type="body" idx="1"/>
          </p:nvPr>
        </p:nvSpPr>
        <p:spPr>
          <a:xfrm>
            <a:off x="466969" y="1482972"/>
            <a:ext cx="8229600" cy="4525963"/>
          </a:xfrm>
        </p:spPr>
        <p:txBody>
          <a:bodyPr>
            <a:normAutofit fontScale="70000" lnSpcReduction="20000"/>
          </a:bodyPr>
          <a:lstStyle/>
          <a:p>
            <a:pPr marL="514350" indent="-514350">
              <a:buFont typeface="+mj-lt"/>
              <a:buAutoNum type="arabicPeriod"/>
              <a:defRPr/>
            </a:pPr>
            <a:r>
              <a:rPr lang="en-US" dirty="0"/>
              <a:t>Investment in big data analytics </a:t>
            </a:r>
            <a:r>
              <a:rPr lang="en-US" dirty="0" smtClean="0"/>
              <a:t>on the rise </a:t>
            </a:r>
            <a:r>
              <a:rPr lang="en-US" dirty="0"/>
              <a:t>(Chief Data Officers)</a:t>
            </a:r>
          </a:p>
          <a:p>
            <a:pPr marL="514350" indent="-514350">
              <a:buFont typeface="+mj-lt"/>
              <a:buAutoNum type="arabicPeriod"/>
              <a:defRPr/>
            </a:pPr>
            <a:r>
              <a:rPr lang="en-US" dirty="0" smtClean="0"/>
              <a:t>Collection and analysis of mobile device data increasing</a:t>
            </a:r>
          </a:p>
          <a:p>
            <a:pPr marL="514350" indent="-514350">
              <a:buFont typeface="+mj-lt"/>
              <a:buAutoNum type="arabicPeriod"/>
              <a:defRPr/>
            </a:pPr>
            <a:r>
              <a:rPr lang="en-US" dirty="0"/>
              <a:t>Age of Context / Internet of Things </a:t>
            </a:r>
            <a:r>
              <a:rPr lang="en-US" dirty="0" smtClean="0"/>
              <a:t>- personal activity monitors</a:t>
            </a:r>
          </a:p>
          <a:p>
            <a:pPr marL="514350" indent="-514350">
              <a:buFont typeface="+mj-lt"/>
              <a:buAutoNum type="arabicPeriod"/>
              <a:defRPr/>
            </a:pPr>
            <a:r>
              <a:rPr lang="en-US" dirty="0" smtClean="0"/>
              <a:t>Predictive </a:t>
            </a:r>
            <a:r>
              <a:rPr lang="en-US" dirty="0"/>
              <a:t>Analytics </a:t>
            </a:r>
            <a:r>
              <a:rPr lang="en-US" dirty="0" smtClean="0"/>
              <a:t>to take </a:t>
            </a:r>
            <a:r>
              <a:rPr lang="en-US" dirty="0"/>
              <a:t>c</a:t>
            </a:r>
            <a:r>
              <a:rPr lang="en-US" dirty="0" smtClean="0"/>
              <a:t>enter stage</a:t>
            </a:r>
          </a:p>
          <a:p>
            <a:pPr marL="514350" indent="-514350">
              <a:buFont typeface="+mj-lt"/>
              <a:buAutoNum type="arabicPeriod"/>
              <a:defRPr/>
            </a:pPr>
            <a:r>
              <a:rPr lang="en-US" dirty="0"/>
              <a:t>Data visualization </a:t>
            </a:r>
            <a:r>
              <a:rPr lang="en-US" dirty="0">
                <a:sym typeface="Wingdings"/>
              </a:rPr>
              <a:t> </a:t>
            </a:r>
            <a:r>
              <a:rPr lang="en-US" dirty="0" smtClean="0"/>
              <a:t>fosters </a:t>
            </a:r>
            <a:r>
              <a:rPr lang="en-US" dirty="0"/>
              <a:t>a strong data analysis </a:t>
            </a:r>
            <a:r>
              <a:rPr lang="en-US" dirty="0" smtClean="0"/>
              <a:t>culture</a:t>
            </a:r>
          </a:p>
          <a:p>
            <a:pPr marL="514350" indent="-514350">
              <a:buFont typeface="+mj-lt"/>
              <a:buAutoNum type="arabicPeriod"/>
              <a:defRPr/>
            </a:pPr>
            <a:r>
              <a:rPr lang="en-US" dirty="0" err="1"/>
              <a:t>Hadoop</a:t>
            </a:r>
            <a:r>
              <a:rPr lang="en-US" dirty="0"/>
              <a:t>-based reliable </a:t>
            </a:r>
            <a:r>
              <a:rPr lang="en-US" dirty="0" smtClean="0"/>
              <a:t>HPC will </a:t>
            </a:r>
            <a:r>
              <a:rPr lang="en-US" dirty="0"/>
              <a:t>gain </a:t>
            </a:r>
            <a:r>
              <a:rPr lang="en-US" dirty="0" smtClean="0"/>
              <a:t>stature</a:t>
            </a:r>
          </a:p>
          <a:p>
            <a:pPr marL="514350" indent="-514350">
              <a:buFont typeface="+mj-lt"/>
              <a:buAutoNum type="arabicPeriod"/>
              <a:defRPr/>
            </a:pPr>
            <a:r>
              <a:rPr lang="en-US" dirty="0"/>
              <a:t>Analytics in the Cloud (Amazon Web Services, Microsoft Azure) </a:t>
            </a:r>
            <a:r>
              <a:rPr lang="en-US" dirty="0" smtClean="0"/>
              <a:t>enables </a:t>
            </a:r>
            <a:r>
              <a:rPr lang="en-US" dirty="0"/>
              <a:t>scalable, fast, secure, cheap </a:t>
            </a:r>
            <a:r>
              <a:rPr lang="en-US" dirty="0" smtClean="0"/>
              <a:t>solutions</a:t>
            </a:r>
            <a:endParaRPr lang="en-US" dirty="0"/>
          </a:p>
          <a:p>
            <a:pPr marL="514350" indent="-514350">
              <a:buFont typeface="+mj-lt"/>
              <a:buAutoNum type="arabicPeriod"/>
              <a:defRPr/>
            </a:pPr>
            <a:r>
              <a:rPr lang="en-US" dirty="0" smtClean="0"/>
              <a:t>Smarter apps that use personal data and improve with experience</a:t>
            </a:r>
          </a:p>
          <a:p>
            <a:pPr marL="514350" indent="-514350">
              <a:buFont typeface="+mj-lt"/>
              <a:buAutoNum type="arabicPeriod"/>
              <a:defRPr/>
            </a:pPr>
            <a:r>
              <a:rPr lang="en-US" dirty="0" smtClean="0"/>
              <a:t>Use of unstructured internal and external (social media) will grow</a:t>
            </a:r>
          </a:p>
          <a:p>
            <a:pPr marL="514350" indent="-514350">
              <a:buFont typeface="+mj-lt"/>
              <a:buAutoNum type="arabicPeriod"/>
              <a:defRPr/>
            </a:pPr>
            <a:r>
              <a:rPr lang="en-US" dirty="0" smtClean="0">
                <a:solidFill>
                  <a:srgbClr val="FF0000"/>
                </a:solidFill>
              </a:rPr>
              <a:t>Data </a:t>
            </a:r>
            <a:r>
              <a:rPr lang="en-US" dirty="0">
                <a:solidFill>
                  <a:srgbClr val="FF0000"/>
                </a:solidFill>
              </a:rPr>
              <a:t>privacy and security concerns will grow</a:t>
            </a:r>
          </a:p>
          <a:p>
            <a:pPr marL="0" inden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cs typeface="+mn-cs"/>
            </a:endParaRPr>
          </a:p>
        </p:txBody>
      </p:sp>
    </p:spTree>
    <p:extLst>
      <p:ext uri="{BB962C8B-B14F-4D97-AF65-F5344CB8AC3E}">
        <p14:creationId xmlns:p14="http://schemas.microsoft.com/office/powerpoint/2010/main" val="348575320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defRPr/>
            </a:pPr>
            <a:r>
              <a:rPr lang="en-US" dirty="0" smtClean="0">
                <a:cs typeface="+mj-cs"/>
              </a:rPr>
              <a:t>Security and Privacy Issues</a:t>
            </a:r>
          </a:p>
        </p:txBody>
      </p:sp>
      <p:pic>
        <p:nvPicPr>
          <p:cNvPr id="2" name="Picture 1"/>
          <p:cNvPicPr>
            <a:picLocks noChangeAspect="1"/>
          </p:cNvPicPr>
          <p:nvPr/>
        </p:nvPicPr>
        <p:blipFill>
          <a:blip r:embed="rId3"/>
          <a:stretch>
            <a:fillRect/>
          </a:stretch>
        </p:blipFill>
        <p:spPr>
          <a:xfrm>
            <a:off x="4799639" y="2270370"/>
            <a:ext cx="4092315" cy="2311400"/>
          </a:xfrm>
          <a:prstGeom prst="rect">
            <a:avLst/>
          </a:prstGeom>
          <a:noFill/>
        </p:spPr>
      </p:pic>
      <p:sp>
        <p:nvSpPr>
          <p:cNvPr id="203779" name="Rectangle 3"/>
          <p:cNvSpPr>
            <a:spLocks noGrp="1" noChangeArrowheads="1"/>
          </p:cNvSpPr>
          <p:nvPr>
            <p:ph type="body" idx="1"/>
          </p:nvPr>
        </p:nvSpPr>
        <p:spPr>
          <a:xfrm>
            <a:off x="664797" y="1770674"/>
            <a:ext cx="4610588" cy="4114800"/>
          </a:xfrm>
        </p:spPr>
        <p:txBody>
          <a:bodyPr>
            <a:normAutofit/>
          </a:bodyPr>
          <a:lstStyle/>
          <a:p>
            <a:pPr>
              <a:defRPr/>
            </a:pPr>
            <a:r>
              <a:rPr lang="en-US" sz="2800" dirty="0" smtClean="0"/>
              <a:t>Ownership of data </a:t>
            </a:r>
          </a:p>
          <a:p>
            <a:pPr>
              <a:defRPr/>
            </a:pPr>
            <a:r>
              <a:rPr lang="en-US" sz="2800" dirty="0" smtClean="0"/>
              <a:t>Responsibility </a:t>
            </a:r>
            <a:r>
              <a:rPr lang="en-US" sz="2800" dirty="0"/>
              <a:t>for accuracy of </a:t>
            </a:r>
            <a:r>
              <a:rPr lang="en-US" sz="2800" dirty="0" smtClean="0"/>
              <a:t>data</a:t>
            </a:r>
          </a:p>
          <a:p>
            <a:pPr>
              <a:defRPr/>
            </a:pPr>
            <a:r>
              <a:rPr lang="en-US" sz="2800" dirty="0"/>
              <a:t>Ethical practices - fair use of </a:t>
            </a:r>
            <a:r>
              <a:rPr lang="en-US" sz="2800" dirty="0" smtClean="0"/>
              <a:t>data</a:t>
            </a:r>
            <a:endParaRPr lang="en-US" sz="2800" dirty="0"/>
          </a:p>
          <a:p>
            <a:pPr>
              <a:defRPr/>
            </a:pPr>
            <a:r>
              <a:rPr lang="en-US" sz="2800" dirty="0" smtClean="0"/>
              <a:t>Security of data</a:t>
            </a:r>
            <a:endParaRPr lang="en-US" sz="2800" dirty="0"/>
          </a:p>
          <a:p>
            <a:pPr>
              <a:defRPr/>
            </a:pPr>
            <a:endParaRPr lang="en-US" sz="2800" dirty="0"/>
          </a:p>
        </p:txBody>
      </p:sp>
    </p:spTree>
    <p:extLst>
      <p:ext uri="{BB962C8B-B14F-4D97-AF65-F5344CB8AC3E}">
        <p14:creationId xmlns:p14="http://schemas.microsoft.com/office/powerpoint/2010/main" val="1190217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838200" y="3124200"/>
            <a:ext cx="7772400" cy="1143000"/>
          </a:xfrm>
        </p:spPr>
        <p:txBody>
          <a:bodyPr>
            <a:normAutofit fontScale="90000"/>
          </a:bodyPr>
          <a:lstStyle/>
          <a:p>
            <a:pPr algn="ctr">
              <a:defRPr/>
            </a:pPr>
            <a:r>
              <a:rPr lang="en-US" sz="6600" dirty="0" smtClean="0">
                <a:solidFill>
                  <a:schemeClr val="tx1"/>
                </a:solidFill>
                <a:cs typeface="+mj-cs"/>
              </a:rPr>
              <a:t>Questions</a:t>
            </a:r>
            <a:r>
              <a:rPr lang="en-US" sz="6600" dirty="0" smtClean="0"/>
              <a:t>?</a:t>
            </a:r>
            <a:r>
              <a:rPr lang="en-US" dirty="0" smtClean="0">
                <a:cs typeface="+mj-cs"/>
              </a:rPr>
              <a:t/>
            </a:r>
            <a:br>
              <a:rPr lang="en-US" dirty="0" smtClean="0">
                <a:cs typeface="+mj-cs"/>
              </a:rPr>
            </a:br>
            <a:r>
              <a:rPr lang="en-US" dirty="0" smtClean="0">
                <a:cs typeface="+mj-cs"/>
              </a:rPr>
              <a:t/>
            </a:r>
            <a:br>
              <a:rPr lang="en-US" dirty="0" smtClean="0">
                <a:cs typeface="+mj-cs"/>
              </a:rPr>
            </a:br>
            <a:r>
              <a:rPr lang="en-US" sz="4000" dirty="0" err="1" smtClean="0">
                <a:solidFill>
                  <a:schemeClr val="accent1"/>
                </a:solidFill>
                <a:cs typeface="+mj-cs"/>
              </a:rPr>
              <a:t>danny.silver@acadiau.ca</a:t>
            </a:r>
            <a:endParaRPr lang="en-US" sz="4000" dirty="0" smtClean="0">
              <a:solidFill>
                <a:schemeClr val="accent1"/>
              </a:solidFill>
              <a:cs typeface="+mj-cs"/>
            </a:endParaRPr>
          </a:p>
        </p:txBody>
      </p:sp>
    </p:spTree>
    <p:extLst>
      <p:ext uri="{BB962C8B-B14F-4D97-AF65-F5344CB8AC3E}">
        <p14:creationId xmlns:p14="http://schemas.microsoft.com/office/powerpoint/2010/main" val="379899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AIDA’s Mission</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400" dirty="0"/>
              <a:t>To advance knowledge in data analytics </a:t>
            </a:r>
            <a:r>
              <a:rPr lang="en-US" sz="2400" dirty="0" smtClean="0"/>
              <a:t>through:</a:t>
            </a:r>
          </a:p>
          <a:p>
            <a:pPr lvl="1"/>
            <a:r>
              <a:rPr lang="en-US" sz="2400" dirty="0"/>
              <a:t>C</a:t>
            </a:r>
            <a:r>
              <a:rPr lang="en-US" sz="2400" dirty="0" smtClean="0"/>
              <a:t>ollaborative </a:t>
            </a:r>
            <a:r>
              <a:rPr lang="en-US" sz="2400" dirty="0"/>
              <a:t>and interdisciplinary </a:t>
            </a:r>
            <a:r>
              <a:rPr lang="en-US" sz="2400" dirty="0" smtClean="0"/>
              <a:t>research</a:t>
            </a:r>
          </a:p>
          <a:p>
            <a:pPr lvl="1"/>
            <a:r>
              <a:rPr lang="en-US" sz="2400" dirty="0"/>
              <a:t>A</a:t>
            </a:r>
            <a:r>
              <a:rPr lang="en-US" sz="2400" dirty="0" smtClean="0"/>
              <a:t>pplication </a:t>
            </a:r>
            <a:r>
              <a:rPr lang="en-US" sz="2400" dirty="0"/>
              <a:t>and commercialization </a:t>
            </a:r>
          </a:p>
          <a:p>
            <a:pPr lvl="1"/>
            <a:r>
              <a:rPr lang="en-US" sz="2400" dirty="0" smtClean="0"/>
              <a:t>Education and training </a:t>
            </a:r>
          </a:p>
          <a:p>
            <a:pPr lvl="1"/>
            <a:r>
              <a:rPr lang="en-US" sz="2400" dirty="0" smtClean="0"/>
              <a:t>Promotion and outreach</a:t>
            </a:r>
          </a:p>
          <a:p>
            <a:r>
              <a:rPr lang="en-US" sz="2400" dirty="0" smtClean="0"/>
              <a:t>To </a:t>
            </a:r>
            <a:r>
              <a:rPr lang="en-US" sz="2400" dirty="0"/>
              <a:t>foster the ethical application and commercialization of data analytic solutions to challenges facing industry, government and society in rural Canada. </a:t>
            </a:r>
            <a:endParaRPr lang="en-US" sz="2400" dirty="0" smtClean="0"/>
          </a:p>
          <a:p>
            <a:r>
              <a:rPr lang="en-US" sz="2400" dirty="0" smtClean="0"/>
              <a:t>The </a:t>
            </a:r>
            <a:r>
              <a:rPr lang="en-US" sz="2400" dirty="0"/>
              <a:t>institute will initially focus on agriculture, </a:t>
            </a:r>
            <a:r>
              <a:rPr lang="en-US" sz="2400" dirty="0" err="1"/>
              <a:t>a</a:t>
            </a:r>
            <a:r>
              <a:rPr lang="en-US" sz="2400" dirty="0" err="1" smtClean="0"/>
              <a:t>gri</a:t>
            </a:r>
            <a:r>
              <a:rPr lang="en-US" sz="2400" dirty="0" smtClean="0"/>
              <a:t>-food, </a:t>
            </a:r>
            <a:r>
              <a:rPr lang="en-US" sz="2400" dirty="0"/>
              <a:t>the environment, and green energy.</a:t>
            </a:r>
          </a:p>
        </p:txBody>
      </p:sp>
    </p:spTree>
    <p:extLst>
      <p:ext uri="{BB962C8B-B14F-4D97-AF65-F5344CB8AC3E}">
        <p14:creationId xmlns:p14="http://schemas.microsoft.com/office/powerpoint/2010/main" val="1944593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AIDA Objectives</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1700" b="1" dirty="0" smtClean="0"/>
              <a:t>Promotion </a:t>
            </a:r>
            <a:r>
              <a:rPr lang="en-US" sz="1700" b="1" dirty="0"/>
              <a:t>and Outreach: </a:t>
            </a:r>
            <a:r>
              <a:rPr lang="en-US" sz="1700" dirty="0"/>
              <a:t>To provide visibility for data analytics initiatives undertaken by members and communicate relevant events to industry, government and the public.  To make the institute relevant to rural business and industry.  To foster sharing of knowledge and use of data analytics through vehicles such as web inventories of member competencies and resources.</a:t>
            </a:r>
          </a:p>
          <a:p>
            <a:r>
              <a:rPr lang="en-US" sz="1700" b="1" dirty="0"/>
              <a:t>Research:</a:t>
            </a:r>
            <a:r>
              <a:rPr lang="en-US" sz="1700" dirty="0"/>
              <a:t>  To encourage, facilitate and leverage fundamental and interdisciplinary research and to attract high quality visiting scholars.  To work with members to provide shared technical infrastructure for research and development where possible.</a:t>
            </a:r>
          </a:p>
          <a:p>
            <a:r>
              <a:rPr lang="en-US" sz="1700" b="1" dirty="0"/>
              <a:t>Education: </a:t>
            </a:r>
            <a:r>
              <a:rPr lang="en-US" sz="1700" dirty="0"/>
              <a:t>To facilitate the development and delivery of educational programs such as short courses, training workshops, and seminars that are focused on the needs of members.</a:t>
            </a:r>
          </a:p>
          <a:p>
            <a:r>
              <a:rPr lang="en-US" sz="1700" b="1" dirty="0"/>
              <a:t>Application and Commercialization</a:t>
            </a:r>
            <a:r>
              <a:rPr lang="en-US" sz="1700" dirty="0"/>
              <a:t>: To foster the development of innovative applications for use in academia, industry and government.  To establish Nova Scotia as a leader in the application of data analytics to rural problems. To stimulate technology transfer, commercialization and the development of new startups.</a:t>
            </a:r>
          </a:p>
        </p:txBody>
      </p:sp>
    </p:spTree>
    <p:extLst>
      <p:ext uri="{BB962C8B-B14F-4D97-AF65-F5344CB8AC3E}">
        <p14:creationId xmlns:p14="http://schemas.microsoft.com/office/powerpoint/2010/main" val="423920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Analytics for the </a:t>
            </a:r>
            <a:br>
              <a:rPr lang="en-US" dirty="0" smtClean="0"/>
            </a:br>
            <a:r>
              <a:rPr lang="en-US" dirty="0" smtClean="0"/>
              <a:t>Wine and Fruit Growing Industries</a:t>
            </a:r>
            <a:endParaRPr lang="en-US" dirty="0"/>
          </a:p>
        </p:txBody>
      </p:sp>
      <p:sp>
        <p:nvSpPr>
          <p:cNvPr id="3" name="Content Placeholder 2"/>
          <p:cNvSpPr>
            <a:spLocks noGrp="1"/>
          </p:cNvSpPr>
          <p:nvPr>
            <p:ph idx="1"/>
          </p:nvPr>
        </p:nvSpPr>
        <p:spPr>
          <a:xfrm>
            <a:off x="648698" y="1670758"/>
            <a:ext cx="7384114" cy="3852937"/>
          </a:xfrm>
        </p:spPr>
        <p:txBody>
          <a:bodyPr>
            <a:normAutofit fontScale="85000" lnSpcReduction="20000"/>
          </a:bodyPr>
          <a:lstStyle/>
          <a:p>
            <a:r>
              <a:rPr lang="en-US" sz="2200" b="1" dirty="0" smtClean="0"/>
              <a:t>Date</a:t>
            </a:r>
            <a:r>
              <a:rPr lang="en-US" sz="2200" b="1" dirty="0"/>
              <a:t>: </a:t>
            </a:r>
            <a:r>
              <a:rPr lang="en-US" sz="2200" dirty="0"/>
              <a:t>March 29</a:t>
            </a:r>
            <a:r>
              <a:rPr lang="en-US" sz="2200" baseline="30000" dirty="0"/>
              <a:t>th</a:t>
            </a:r>
            <a:r>
              <a:rPr lang="en-US" sz="2200" dirty="0"/>
              <a:t>, 2014 </a:t>
            </a:r>
            <a:r>
              <a:rPr lang="en-US" sz="2200" b="1" dirty="0"/>
              <a:t>Time: </a:t>
            </a:r>
            <a:r>
              <a:rPr lang="en-US" sz="2200" dirty="0"/>
              <a:t>8:30 am – 1:00 pm </a:t>
            </a:r>
            <a:r>
              <a:rPr lang="en-US" sz="2200" b="1" dirty="0"/>
              <a:t>Location: </a:t>
            </a:r>
            <a:r>
              <a:rPr lang="en-US" sz="2200" dirty="0"/>
              <a:t>Acadia University, Clark Commons</a:t>
            </a:r>
          </a:p>
          <a:p>
            <a:r>
              <a:rPr lang="en-US" sz="2600" b="1" dirty="0"/>
              <a:t>Schedule:</a:t>
            </a:r>
            <a:r>
              <a:rPr lang="en-US" sz="2600" b="1" dirty="0" smtClean="0"/>
              <a:t> </a:t>
            </a:r>
            <a:r>
              <a:rPr lang="en-US" sz="2200" dirty="0" smtClean="0"/>
              <a:t>8:30 am – Registration/Networking – Light Breakfast 9:00 am – Welcome and Introduction 9:10 am – 4 x 10 minute short talks (local practitioners)  </a:t>
            </a:r>
            <a:r>
              <a:rPr lang="en-US" sz="2200" dirty="0"/>
              <a:t>10</a:t>
            </a:r>
            <a:r>
              <a:rPr lang="en-US" sz="2200" dirty="0" smtClean="0"/>
              <a:t>:10 </a:t>
            </a:r>
            <a:r>
              <a:rPr lang="en-US" sz="2200" dirty="0"/>
              <a:t>am – Coffee, displays and </a:t>
            </a:r>
            <a:r>
              <a:rPr lang="en-US" sz="2200" dirty="0" smtClean="0"/>
              <a:t>networking</a:t>
            </a:r>
            <a:br>
              <a:rPr lang="en-US" sz="2200" dirty="0" smtClean="0"/>
            </a:br>
            <a:r>
              <a:rPr lang="en-US" sz="2200" dirty="0" smtClean="0"/>
              <a:t>10:25 am – Keynote speaker  11:25 am – Panel discussion – DA for the wine &amp; fruit growing sector 12:00 pm – Lunch/Networking</a:t>
            </a:r>
          </a:p>
          <a:p>
            <a:endParaRPr lang="en-US" sz="2200" dirty="0"/>
          </a:p>
          <a:p>
            <a:r>
              <a:rPr lang="en-US" sz="2200" b="1" dirty="0" smtClean="0"/>
              <a:t>Sponsored by </a:t>
            </a:r>
            <a:r>
              <a:rPr lang="en-US" sz="2200" dirty="0" smtClean="0"/>
              <a:t>NS Department of Economic and Rural Development and Tourism (ERDT)</a:t>
            </a:r>
            <a:endParaRPr lang="en-US" sz="2200" dirty="0"/>
          </a:p>
        </p:txBody>
      </p:sp>
      <p:sp>
        <p:nvSpPr>
          <p:cNvPr id="4" name="Slide Number Placeholder 3"/>
          <p:cNvSpPr>
            <a:spLocks noGrp="1"/>
          </p:cNvSpPr>
          <p:nvPr>
            <p:ph type="sldNum" sz="quarter" idx="12"/>
          </p:nvPr>
        </p:nvSpPr>
        <p:spPr/>
        <p:txBody>
          <a:bodyPr/>
          <a:lstStyle/>
          <a:p>
            <a:fld id="{59790D55-8B75-9D46-8838-66AE432182BA}" type="slidenum">
              <a:rPr lang="en-US" smtClean="0"/>
              <a:t>9</a:t>
            </a:fld>
            <a:endParaRPr lang="en-US"/>
          </a:p>
        </p:txBody>
      </p:sp>
    </p:spTree>
    <p:extLst>
      <p:ext uri="{BB962C8B-B14F-4D97-AF65-F5344CB8AC3E}">
        <p14:creationId xmlns:p14="http://schemas.microsoft.com/office/powerpoint/2010/main" val="41472132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6108</TotalTime>
  <Words>2848</Words>
  <Application>Microsoft Macintosh PowerPoint</Application>
  <PresentationFormat>On-screen Show (4:3)</PresentationFormat>
  <Paragraphs>750</Paragraphs>
  <Slides>65</Slides>
  <Notes>27</Notes>
  <HiddenSlides>12</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Data Analytics:  The Data Mining Process</vt:lpstr>
      <vt:lpstr>PowerPoint Presentation</vt:lpstr>
      <vt:lpstr>Outline</vt:lpstr>
      <vt:lpstr>What is AIDA?</vt:lpstr>
      <vt:lpstr>Why: AIDA’s Mission</vt:lpstr>
      <vt:lpstr>AIDA’s Objectives</vt:lpstr>
      <vt:lpstr>AIDA’s Mission</vt:lpstr>
      <vt:lpstr>AIDA Objectives</vt:lpstr>
      <vt:lpstr>Data Analytics for the  Wine and Fruit Growing Industries</vt:lpstr>
      <vt:lpstr>Data Analytics for the  Wine and Fruit Growing Industries</vt:lpstr>
      <vt:lpstr>Data Analytics Overview</vt:lpstr>
      <vt:lpstr> “We are drowning in information, but starving for knowledge.” John Naisbett                                                                                 Megatrends, 1988    Data Analytics </vt:lpstr>
      <vt:lpstr>Data Analytics Overview</vt:lpstr>
      <vt:lpstr>Data Analytics Overview</vt:lpstr>
      <vt:lpstr>Data Analytics Overview</vt:lpstr>
      <vt:lpstr>DA and Agriculture</vt:lpstr>
      <vt:lpstr>Business Intelligence/DA Cycle</vt:lpstr>
      <vt:lpstr>Application Areas  Private/Commercial Sector</vt:lpstr>
      <vt:lpstr>Application Areas  Public/Government Sector</vt:lpstr>
      <vt:lpstr>DA and Agriculture</vt:lpstr>
      <vt:lpstr>The Data Mining Process</vt:lpstr>
      <vt:lpstr>The CRISP-DM Method</vt:lpstr>
      <vt:lpstr>The CRISP-DM Method</vt:lpstr>
      <vt:lpstr>Data Consolidation &amp; Warehousing</vt:lpstr>
      <vt:lpstr>Data Consolidation &amp; Warehousing</vt:lpstr>
      <vt:lpstr>Data Warehousing</vt:lpstr>
      <vt:lpstr>Relationship between DW and DA</vt:lpstr>
      <vt:lpstr>The CRISP-DM Method</vt:lpstr>
      <vt:lpstr>Data Preparation</vt:lpstr>
      <vt:lpstr>Data Preparation</vt:lpstr>
      <vt:lpstr> </vt:lpstr>
      <vt:lpstr>OLAP: On-Line Analytical Processing</vt:lpstr>
      <vt:lpstr>OLAP: On-Line Analytical Processing</vt:lpstr>
      <vt:lpstr>OLAP: On-Line Analytical Processing</vt:lpstr>
      <vt:lpstr>OLAP: On-Line Analytical Processing</vt:lpstr>
      <vt:lpstr>Wind Map - Animation</vt:lpstr>
      <vt:lpstr>Ture Size of Africa</vt:lpstr>
      <vt:lpstr>What New Yorkers Complain About</vt:lpstr>
      <vt:lpstr>Visualizing Social Media Geography of Hate</vt:lpstr>
      <vt:lpstr>The CRISP-DM Method</vt:lpstr>
      <vt:lpstr>Overview of Data Mining Methods</vt:lpstr>
      <vt:lpstr>Data Mining Methods</vt:lpstr>
      <vt:lpstr>Classification</vt:lpstr>
      <vt:lpstr>Classification</vt:lpstr>
      <vt:lpstr>Classification</vt:lpstr>
      <vt:lpstr>The CRISP-DM Method</vt:lpstr>
      <vt:lpstr>Interpretation and Evaluation</vt:lpstr>
      <vt:lpstr>The CRISP-DM Method</vt:lpstr>
      <vt:lpstr>Important Trends</vt:lpstr>
      <vt:lpstr>What makes Big Data – “Big”</vt:lpstr>
      <vt:lpstr>10 Trends for 2014-15</vt:lpstr>
      <vt:lpstr>10 Trends for 2014-15</vt:lpstr>
      <vt:lpstr>Big Data Analytics Global Outlook</vt:lpstr>
      <vt:lpstr>But Organizations Feel Overwhelmed</vt:lpstr>
      <vt:lpstr>10 Trends for 2014-15</vt:lpstr>
      <vt:lpstr>Age of Context / Internet of Things </vt:lpstr>
      <vt:lpstr>10 Trends for 2014-15</vt:lpstr>
      <vt:lpstr>Predictive Weather Analytics</vt:lpstr>
      <vt:lpstr>10 Trends for 2014-15</vt:lpstr>
      <vt:lpstr>Growth of Unstructured Data</vt:lpstr>
      <vt:lpstr>10 Trends for 2014-15</vt:lpstr>
      <vt:lpstr>Top-Down – traditional DA Architecture  Bottom-up – Big DA Architecture</vt:lpstr>
      <vt:lpstr>10 Trends for 2014-15</vt:lpstr>
      <vt:lpstr>Security and Privacy Issues</vt:lpstr>
      <vt:lpstr>Questions?  danny.silver@acadiau.ca</vt:lpstr>
    </vt:vector>
  </TitlesOfParts>
  <Company>Acadia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The Data Mining Process</dc:title>
  <dc:creator>Daniel Silver</dc:creator>
  <cp:lastModifiedBy>Daniel Silver</cp:lastModifiedBy>
  <cp:revision>130</cp:revision>
  <cp:lastPrinted>2014-04-29T23:36:09Z</cp:lastPrinted>
  <dcterms:created xsi:type="dcterms:W3CDTF">2014-04-19T22:11:46Z</dcterms:created>
  <dcterms:modified xsi:type="dcterms:W3CDTF">2014-05-08T13:25:15Z</dcterms:modified>
</cp:coreProperties>
</file>